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9"/>
  </p:notesMasterIdLst>
  <p:sldIdLst>
    <p:sldId id="257" r:id="rId2"/>
    <p:sldId id="266" r:id="rId3"/>
    <p:sldId id="268" r:id="rId4"/>
    <p:sldId id="273" r:id="rId5"/>
    <p:sldId id="269" r:id="rId6"/>
    <p:sldId id="272" r:id="rId7"/>
    <p:sldId id="264" r:id="rId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329C7BF0-A16A-4368-BC1F-45C06C9D0695}">
          <p14:sldIdLst>
            <p14:sldId id="257"/>
            <p14:sldId id="266"/>
            <p14:sldId id="268"/>
            <p14:sldId id="273"/>
            <p14:sldId id="269"/>
            <p14:sldId id="27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E11613-4175-4E9F-A99C-07C8CF98AECC}" type="doc">
      <dgm:prSet loTypeId="urn:microsoft.com/office/officeart/2005/8/layout/h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9A2CBE9-C4B0-433C-A5B9-1C49F7CC55E0}">
      <dgm:prSet phldrT="[Testo]"/>
      <dgm:spPr/>
      <dgm:t>
        <a:bodyPr/>
        <a:lstStyle/>
        <a:p>
          <a:r>
            <a:rPr lang="it-IT" b="1" i="1" dirty="0" err="1" smtClean="0"/>
            <a:t>SELFIEmployment</a:t>
          </a:r>
          <a:endParaRPr lang="it-IT" b="1" i="1" dirty="0" smtClean="0"/>
        </a:p>
        <a:p>
          <a:r>
            <a:rPr lang="it-IT" i="1" dirty="0" smtClean="0"/>
            <a:t>Scheda tecnica</a:t>
          </a:r>
          <a:endParaRPr lang="it-IT" i="1" dirty="0"/>
        </a:p>
      </dgm:t>
    </dgm:pt>
    <dgm:pt modelId="{A3F075E0-0CE1-4832-8375-7796082D94DF}" type="parTrans" cxnId="{8249537A-B562-4FAE-9824-6667C932CC62}">
      <dgm:prSet/>
      <dgm:spPr/>
      <dgm:t>
        <a:bodyPr/>
        <a:lstStyle/>
        <a:p>
          <a:endParaRPr lang="it-IT"/>
        </a:p>
      </dgm:t>
    </dgm:pt>
    <dgm:pt modelId="{63C74571-8389-4261-8CAD-C6A2A1710A09}" type="sibTrans" cxnId="{8249537A-B562-4FAE-9824-6667C932CC62}">
      <dgm:prSet/>
      <dgm:spPr/>
      <dgm:t>
        <a:bodyPr/>
        <a:lstStyle/>
        <a:p>
          <a:endParaRPr lang="it-IT"/>
        </a:p>
      </dgm:t>
    </dgm:pt>
    <dgm:pt modelId="{3BFCD8A9-71DC-4B45-8F09-D5D13BF71947}">
      <dgm:prSet phldrT="[Testo]"/>
      <dgm:spPr/>
      <dgm:t>
        <a:bodyPr/>
        <a:lstStyle/>
        <a:p>
          <a:r>
            <a:rPr lang="it-IT" dirty="0" smtClean="0"/>
            <a:t>Importo prestito da 5mila a 50mila euro</a:t>
          </a:r>
          <a:endParaRPr lang="it-IT" dirty="0"/>
        </a:p>
      </dgm:t>
    </dgm:pt>
    <dgm:pt modelId="{F01DA2ED-5E0F-43B1-91BE-EF06BE3184F3}" type="parTrans" cxnId="{65FD8A4C-0374-438A-ADDB-9C6B7999DEB0}">
      <dgm:prSet/>
      <dgm:spPr/>
      <dgm:t>
        <a:bodyPr/>
        <a:lstStyle/>
        <a:p>
          <a:endParaRPr lang="it-IT"/>
        </a:p>
      </dgm:t>
    </dgm:pt>
    <dgm:pt modelId="{59A6D536-46AE-4B36-86B4-CCC9CF203B65}" type="sibTrans" cxnId="{65FD8A4C-0374-438A-ADDB-9C6B7999DEB0}">
      <dgm:prSet/>
      <dgm:spPr/>
      <dgm:t>
        <a:bodyPr/>
        <a:lstStyle/>
        <a:p>
          <a:endParaRPr lang="it-IT"/>
        </a:p>
      </dgm:t>
    </dgm:pt>
    <dgm:pt modelId="{5F2324A7-4803-4CD0-A448-9377E11C4B2F}">
      <dgm:prSet phldrT="[Testo]"/>
      <dgm:spPr/>
      <dgm:t>
        <a:bodyPr/>
        <a:lstStyle/>
        <a:p>
          <a:r>
            <a:rPr lang="it-IT" dirty="0" smtClean="0"/>
            <a:t>Ammortamento in massimo 7 anni</a:t>
          </a:r>
          <a:endParaRPr lang="it-IT" dirty="0"/>
        </a:p>
      </dgm:t>
    </dgm:pt>
    <dgm:pt modelId="{83C4465E-F0FD-4DAC-8394-9A48BE679CDF}" type="parTrans" cxnId="{CAA8C0F6-F9AA-4ED3-8B4A-2DDA235F997A}">
      <dgm:prSet/>
      <dgm:spPr/>
      <dgm:t>
        <a:bodyPr/>
        <a:lstStyle/>
        <a:p>
          <a:endParaRPr lang="it-IT"/>
        </a:p>
      </dgm:t>
    </dgm:pt>
    <dgm:pt modelId="{4E9E097D-EE91-46E9-9CB9-236F424CDB39}" type="sibTrans" cxnId="{CAA8C0F6-F9AA-4ED3-8B4A-2DDA235F997A}">
      <dgm:prSet/>
      <dgm:spPr/>
      <dgm:t>
        <a:bodyPr/>
        <a:lstStyle/>
        <a:p>
          <a:endParaRPr lang="it-IT"/>
        </a:p>
      </dgm:t>
    </dgm:pt>
    <dgm:pt modelId="{62BA2A29-BF45-46B6-89B5-C5315C596A67}">
      <dgm:prSet phldrT="[Testo]"/>
      <dgm:spPr/>
      <dgm:t>
        <a:bodyPr/>
        <a:lstStyle/>
        <a:p>
          <a:r>
            <a:rPr lang="it-IT" dirty="0" smtClean="0"/>
            <a:t>No garanzie</a:t>
          </a:r>
          <a:endParaRPr lang="it-IT" dirty="0"/>
        </a:p>
      </dgm:t>
    </dgm:pt>
    <dgm:pt modelId="{33CAC6B9-4399-4965-9D78-AAB3D850889D}" type="parTrans" cxnId="{4126FD95-CC02-4EC6-8A60-6F9AE939630D}">
      <dgm:prSet/>
      <dgm:spPr/>
      <dgm:t>
        <a:bodyPr/>
        <a:lstStyle/>
        <a:p>
          <a:endParaRPr lang="it-IT"/>
        </a:p>
      </dgm:t>
    </dgm:pt>
    <dgm:pt modelId="{3DE5821C-A209-408D-9607-7925160DB309}" type="sibTrans" cxnId="{4126FD95-CC02-4EC6-8A60-6F9AE939630D}">
      <dgm:prSet/>
      <dgm:spPr/>
      <dgm:t>
        <a:bodyPr/>
        <a:lstStyle/>
        <a:p>
          <a:endParaRPr lang="it-IT"/>
        </a:p>
      </dgm:t>
    </dgm:pt>
    <dgm:pt modelId="{3B6FA48F-80B7-499B-A5EB-BF2B22421E54}">
      <dgm:prSet phldrT="[Testo]"/>
      <dgm:spPr/>
      <dgm:t>
        <a:bodyPr/>
        <a:lstStyle/>
        <a:p>
          <a:r>
            <a:rPr lang="it-IT" dirty="0" smtClean="0"/>
            <a:t>Tasso interesse 0</a:t>
          </a:r>
          <a:endParaRPr lang="it-IT" dirty="0"/>
        </a:p>
      </dgm:t>
    </dgm:pt>
    <dgm:pt modelId="{E345AEEE-74B9-4B47-B31F-0C9B55FA70C4}" type="parTrans" cxnId="{D20764E0-C349-441C-B982-9071548C00EE}">
      <dgm:prSet/>
      <dgm:spPr/>
      <dgm:t>
        <a:bodyPr/>
        <a:lstStyle/>
        <a:p>
          <a:endParaRPr lang="it-IT"/>
        </a:p>
      </dgm:t>
    </dgm:pt>
    <dgm:pt modelId="{EE445BE5-2CAE-4A03-ACE9-3948B72B290E}" type="sibTrans" cxnId="{D20764E0-C349-441C-B982-9071548C00EE}">
      <dgm:prSet/>
      <dgm:spPr/>
      <dgm:t>
        <a:bodyPr/>
        <a:lstStyle/>
        <a:p>
          <a:endParaRPr lang="it-IT"/>
        </a:p>
      </dgm:t>
    </dgm:pt>
    <dgm:pt modelId="{17FAAED1-B0F4-42BC-9D62-489723D2B95C}">
      <dgm:prSet phldrT="[Testo]"/>
      <dgm:spPr/>
      <dgm:t>
        <a:bodyPr/>
        <a:lstStyle/>
        <a:p>
          <a:r>
            <a:rPr lang="it-IT" dirty="0" smtClean="0"/>
            <a:t>Tutoraggio post </a:t>
          </a:r>
          <a:r>
            <a:rPr lang="it-IT" i="1" dirty="0" smtClean="0"/>
            <a:t>start-up</a:t>
          </a:r>
          <a:endParaRPr lang="it-IT" i="0" dirty="0"/>
        </a:p>
      </dgm:t>
    </dgm:pt>
    <dgm:pt modelId="{12F0755E-A8DE-49D4-9E50-7A6209AFBDC6}" type="parTrans" cxnId="{E94BE3F2-66C4-4F00-9883-ABDD5241224B}">
      <dgm:prSet/>
      <dgm:spPr/>
      <dgm:t>
        <a:bodyPr/>
        <a:lstStyle/>
        <a:p>
          <a:endParaRPr lang="it-IT"/>
        </a:p>
      </dgm:t>
    </dgm:pt>
    <dgm:pt modelId="{1C52A886-B69F-4123-BC9E-EB8F2180450F}" type="sibTrans" cxnId="{E94BE3F2-66C4-4F00-9883-ABDD5241224B}">
      <dgm:prSet/>
      <dgm:spPr/>
      <dgm:t>
        <a:bodyPr/>
        <a:lstStyle/>
        <a:p>
          <a:endParaRPr lang="it-IT"/>
        </a:p>
      </dgm:t>
    </dgm:pt>
    <dgm:pt modelId="{68F5ED8F-6834-419F-A4D5-15E317CF6DF6}" type="pres">
      <dgm:prSet presAssocID="{D5E11613-4175-4E9F-A99C-07C8CF98AE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99C80D-AA03-4B74-960E-AB5002356770}" type="pres">
      <dgm:prSet presAssocID="{59A2CBE9-C4B0-433C-A5B9-1C49F7CC55E0}" presName="composite" presStyleCnt="0"/>
      <dgm:spPr/>
    </dgm:pt>
    <dgm:pt modelId="{EB8E6ABF-8439-4BF1-A762-24FDAA561D01}" type="pres">
      <dgm:prSet presAssocID="{59A2CBE9-C4B0-433C-A5B9-1C49F7CC55E0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6DBC37-2DB6-4D5F-922B-33883FD00179}" type="pres">
      <dgm:prSet presAssocID="{59A2CBE9-C4B0-433C-A5B9-1C49F7CC55E0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73FB9DC-9317-4A42-8E29-0664953CE2DB}" type="presOf" srcId="{59A2CBE9-C4B0-433C-A5B9-1C49F7CC55E0}" destId="{EB8E6ABF-8439-4BF1-A762-24FDAA561D01}" srcOrd="0" destOrd="0" presId="urn:microsoft.com/office/officeart/2005/8/layout/hList1"/>
    <dgm:cxn modelId="{4126FD95-CC02-4EC6-8A60-6F9AE939630D}" srcId="{59A2CBE9-C4B0-433C-A5B9-1C49F7CC55E0}" destId="{62BA2A29-BF45-46B6-89B5-C5315C596A67}" srcOrd="3" destOrd="0" parTransId="{33CAC6B9-4399-4965-9D78-AAB3D850889D}" sibTransId="{3DE5821C-A209-408D-9607-7925160DB309}"/>
    <dgm:cxn modelId="{1CEF6043-EE1D-45F1-9E2D-504BAC75AADB}" type="presOf" srcId="{62BA2A29-BF45-46B6-89B5-C5315C596A67}" destId="{6D6DBC37-2DB6-4D5F-922B-33883FD00179}" srcOrd="0" destOrd="3" presId="urn:microsoft.com/office/officeart/2005/8/layout/hList1"/>
    <dgm:cxn modelId="{126C7ADF-3008-4D93-B9D8-FE297E2CD353}" type="presOf" srcId="{3B6FA48F-80B7-499B-A5EB-BF2B22421E54}" destId="{6D6DBC37-2DB6-4D5F-922B-33883FD00179}" srcOrd="0" destOrd="1" presId="urn:microsoft.com/office/officeart/2005/8/layout/hList1"/>
    <dgm:cxn modelId="{7BA91C69-EE0D-4CEC-A3B6-037599BDE35C}" type="presOf" srcId="{D5E11613-4175-4E9F-A99C-07C8CF98AECC}" destId="{68F5ED8F-6834-419F-A4D5-15E317CF6DF6}" srcOrd="0" destOrd="0" presId="urn:microsoft.com/office/officeart/2005/8/layout/hList1"/>
    <dgm:cxn modelId="{D20764E0-C349-441C-B982-9071548C00EE}" srcId="{59A2CBE9-C4B0-433C-A5B9-1C49F7CC55E0}" destId="{3B6FA48F-80B7-499B-A5EB-BF2B22421E54}" srcOrd="1" destOrd="0" parTransId="{E345AEEE-74B9-4B47-B31F-0C9B55FA70C4}" sibTransId="{EE445BE5-2CAE-4A03-ACE9-3948B72B290E}"/>
    <dgm:cxn modelId="{8249537A-B562-4FAE-9824-6667C932CC62}" srcId="{D5E11613-4175-4E9F-A99C-07C8CF98AECC}" destId="{59A2CBE9-C4B0-433C-A5B9-1C49F7CC55E0}" srcOrd="0" destOrd="0" parTransId="{A3F075E0-0CE1-4832-8375-7796082D94DF}" sibTransId="{63C74571-8389-4261-8CAD-C6A2A1710A09}"/>
    <dgm:cxn modelId="{CAA8C0F6-F9AA-4ED3-8B4A-2DDA235F997A}" srcId="{59A2CBE9-C4B0-433C-A5B9-1C49F7CC55E0}" destId="{5F2324A7-4803-4CD0-A448-9377E11C4B2F}" srcOrd="2" destOrd="0" parTransId="{83C4465E-F0FD-4DAC-8394-9A48BE679CDF}" sibTransId="{4E9E097D-EE91-46E9-9CB9-236F424CDB39}"/>
    <dgm:cxn modelId="{E94BE3F2-66C4-4F00-9883-ABDD5241224B}" srcId="{59A2CBE9-C4B0-433C-A5B9-1C49F7CC55E0}" destId="{17FAAED1-B0F4-42BC-9D62-489723D2B95C}" srcOrd="4" destOrd="0" parTransId="{12F0755E-A8DE-49D4-9E50-7A6209AFBDC6}" sibTransId="{1C52A886-B69F-4123-BC9E-EB8F2180450F}"/>
    <dgm:cxn modelId="{DFC55738-05AE-42A2-BF97-6A26728DF9B1}" type="presOf" srcId="{5F2324A7-4803-4CD0-A448-9377E11C4B2F}" destId="{6D6DBC37-2DB6-4D5F-922B-33883FD00179}" srcOrd="0" destOrd="2" presId="urn:microsoft.com/office/officeart/2005/8/layout/hList1"/>
    <dgm:cxn modelId="{D39327CC-14F2-4B43-A7E7-2742D4CA35C3}" type="presOf" srcId="{3BFCD8A9-71DC-4B45-8F09-D5D13BF71947}" destId="{6D6DBC37-2DB6-4D5F-922B-33883FD00179}" srcOrd="0" destOrd="0" presId="urn:microsoft.com/office/officeart/2005/8/layout/hList1"/>
    <dgm:cxn modelId="{65FD8A4C-0374-438A-ADDB-9C6B7999DEB0}" srcId="{59A2CBE9-C4B0-433C-A5B9-1C49F7CC55E0}" destId="{3BFCD8A9-71DC-4B45-8F09-D5D13BF71947}" srcOrd="0" destOrd="0" parTransId="{F01DA2ED-5E0F-43B1-91BE-EF06BE3184F3}" sibTransId="{59A6D536-46AE-4B36-86B4-CCC9CF203B65}"/>
    <dgm:cxn modelId="{756978D4-4CF1-46DD-91F5-AEF1D52AD702}" type="presOf" srcId="{17FAAED1-B0F4-42BC-9D62-489723D2B95C}" destId="{6D6DBC37-2DB6-4D5F-922B-33883FD00179}" srcOrd="0" destOrd="4" presId="urn:microsoft.com/office/officeart/2005/8/layout/hList1"/>
    <dgm:cxn modelId="{4259E379-E886-4A12-BBEA-3EC7D0B86E8F}" type="presParOf" srcId="{68F5ED8F-6834-419F-A4D5-15E317CF6DF6}" destId="{3399C80D-AA03-4B74-960E-AB5002356770}" srcOrd="0" destOrd="0" presId="urn:microsoft.com/office/officeart/2005/8/layout/hList1"/>
    <dgm:cxn modelId="{A9A7F36D-3E4A-4837-8C19-8761B0B06838}" type="presParOf" srcId="{3399C80D-AA03-4B74-960E-AB5002356770}" destId="{EB8E6ABF-8439-4BF1-A762-24FDAA561D01}" srcOrd="0" destOrd="0" presId="urn:microsoft.com/office/officeart/2005/8/layout/hList1"/>
    <dgm:cxn modelId="{7D9D066E-5214-4AA4-8366-E67EB84E47FB}" type="presParOf" srcId="{3399C80D-AA03-4B74-960E-AB5002356770}" destId="{6D6DBC37-2DB6-4D5F-922B-33883FD001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AC34B0-27FC-4EA5-A422-B8FC9B5496D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67E80678-39C1-4653-8964-4744D46B21F8}">
      <dgm:prSet phldrT="[Testo]"/>
      <dgm:spPr/>
      <dgm:t>
        <a:bodyPr/>
        <a:lstStyle/>
        <a:p>
          <a:r>
            <a:rPr lang="it-IT" dirty="0" smtClean="0"/>
            <a:t> </a:t>
          </a:r>
          <a:endParaRPr lang="it-IT" dirty="0"/>
        </a:p>
      </dgm:t>
    </dgm:pt>
    <dgm:pt modelId="{6F2AC595-C456-4235-9A86-3AAEF54817FD}" type="parTrans" cxnId="{0D6C2892-781D-4C01-80C7-D4530FDEC278}">
      <dgm:prSet/>
      <dgm:spPr/>
      <dgm:t>
        <a:bodyPr/>
        <a:lstStyle/>
        <a:p>
          <a:endParaRPr lang="it-IT"/>
        </a:p>
      </dgm:t>
    </dgm:pt>
    <dgm:pt modelId="{0E7B0329-7275-4D96-A822-3D9D151A1E3E}" type="sibTrans" cxnId="{0D6C2892-781D-4C01-80C7-D4530FDEC278}">
      <dgm:prSet/>
      <dgm:spPr/>
      <dgm:t>
        <a:bodyPr/>
        <a:lstStyle/>
        <a:p>
          <a:endParaRPr lang="it-IT"/>
        </a:p>
      </dgm:t>
    </dgm:pt>
    <dgm:pt modelId="{F4CAFE82-1D09-493D-8178-0092685734BA}">
      <dgm:prSet phldrT="[Testo]"/>
      <dgm:spPr/>
      <dgm:t>
        <a:bodyPr/>
        <a:lstStyle/>
        <a:p>
          <a:r>
            <a:rPr lang="it-IT" dirty="0" smtClean="0"/>
            <a:t> </a:t>
          </a:r>
          <a:endParaRPr lang="it-IT" dirty="0"/>
        </a:p>
      </dgm:t>
    </dgm:pt>
    <dgm:pt modelId="{16149882-4DA5-47EE-8279-EECE7A55FE4C}" type="parTrans" cxnId="{A4AB0083-A460-4B95-8A7B-FB3AF526CB42}">
      <dgm:prSet/>
      <dgm:spPr/>
      <dgm:t>
        <a:bodyPr/>
        <a:lstStyle/>
        <a:p>
          <a:endParaRPr lang="it-IT"/>
        </a:p>
      </dgm:t>
    </dgm:pt>
    <dgm:pt modelId="{D326E8F5-2C81-40F3-B81E-BD59A4876CBD}" type="sibTrans" cxnId="{A4AB0083-A460-4B95-8A7B-FB3AF526CB42}">
      <dgm:prSet/>
      <dgm:spPr/>
      <dgm:t>
        <a:bodyPr/>
        <a:lstStyle/>
        <a:p>
          <a:endParaRPr lang="it-IT"/>
        </a:p>
      </dgm:t>
    </dgm:pt>
    <dgm:pt modelId="{30EB2D4E-B93C-4309-98A4-8DB08756499D}" type="pres">
      <dgm:prSet presAssocID="{5DAC34B0-27FC-4EA5-A422-B8FC9B5496DF}" presName="arrowDiagram" presStyleCnt="0">
        <dgm:presLayoutVars>
          <dgm:chMax val="5"/>
          <dgm:dir/>
          <dgm:resizeHandles val="exact"/>
        </dgm:presLayoutVars>
      </dgm:prSet>
      <dgm:spPr/>
    </dgm:pt>
    <dgm:pt modelId="{E9314D35-E817-4685-8D1C-B037AA9A2149}" type="pres">
      <dgm:prSet presAssocID="{5DAC34B0-27FC-4EA5-A422-B8FC9B5496DF}" presName="arrow" presStyleLbl="bgShp" presStyleIdx="0" presStyleCnt="1" custScaleX="118694" custLinFactNeighborX="-72165" custLinFactNeighborY="21316"/>
      <dgm:spPr>
        <a:gradFill rotWithShape="0">
          <a:gsLst>
            <a:gs pos="0">
              <a:schemeClr val="accent2"/>
            </a:gs>
            <a:gs pos="66000">
              <a:srgbClr val="C0D94E"/>
            </a:gs>
            <a:gs pos="21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</dgm:spPr>
    </dgm:pt>
    <dgm:pt modelId="{2A011996-6FF8-4C93-B26C-F7F4E08764DB}" type="pres">
      <dgm:prSet presAssocID="{5DAC34B0-27FC-4EA5-A422-B8FC9B5496DF}" presName="arrowDiagram2" presStyleCnt="0"/>
      <dgm:spPr/>
    </dgm:pt>
    <dgm:pt modelId="{861B982E-CBD2-4AB8-A68A-001FB544B381}" type="pres">
      <dgm:prSet presAssocID="{67E80678-39C1-4653-8964-4744D46B21F8}" presName="bullet2a" presStyleLbl="node1" presStyleIdx="0" presStyleCnt="2" custLinFactX="-166227" custLinFactNeighborX="-200000" custLinFactNeighborY="8382"/>
      <dgm:spPr/>
    </dgm:pt>
    <dgm:pt modelId="{CFE62202-78CC-483C-A1B7-BFD8A3C0AEC8}" type="pres">
      <dgm:prSet presAssocID="{67E80678-39C1-4653-8964-4744D46B21F8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3B7472B-FD5B-4917-8C7C-3532164C30F4}" type="pres">
      <dgm:prSet presAssocID="{F4CAFE82-1D09-493D-8178-0092685734BA}" presName="bullet2b" presStyleLbl="node1" presStyleIdx="1" presStyleCnt="2"/>
      <dgm:spPr/>
    </dgm:pt>
    <dgm:pt modelId="{1B5EE1F2-4B96-485C-94CA-DC96DC9A2D0A}" type="pres">
      <dgm:prSet presAssocID="{F4CAFE82-1D09-493D-8178-0092685734BA}" presName="textBox2b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4AB0083-A460-4B95-8A7B-FB3AF526CB42}" srcId="{5DAC34B0-27FC-4EA5-A422-B8FC9B5496DF}" destId="{F4CAFE82-1D09-493D-8178-0092685734BA}" srcOrd="1" destOrd="0" parTransId="{16149882-4DA5-47EE-8279-EECE7A55FE4C}" sibTransId="{D326E8F5-2C81-40F3-B81E-BD59A4876CBD}"/>
    <dgm:cxn modelId="{0D6C2892-781D-4C01-80C7-D4530FDEC278}" srcId="{5DAC34B0-27FC-4EA5-A422-B8FC9B5496DF}" destId="{67E80678-39C1-4653-8964-4744D46B21F8}" srcOrd="0" destOrd="0" parTransId="{6F2AC595-C456-4235-9A86-3AAEF54817FD}" sibTransId="{0E7B0329-7275-4D96-A822-3D9D151A1E3E}"/>
    <dgm:cxn modelId="{412B4F29-CCC2-4F45-BBE6-46A5619DF375}" type="presOf" srcId="{67E80678-39C1-4653-8964-4744D46B21F8}" destId="{CFE62202-78CC-483C-A1B7-BFD8A3C0AEC8}" srcOrd="0" destOrd="0" presId="urn:microsoft.com/office/officeart/2005/8/layout/arrow2"/>
    <dgm:cxn modelId="{71BE69FF-394A-460C-9B2A-C620173CDD57}" type="presOf" srcId="{5DAC34B0-27FC-4EA5-A422-B8FC9B5496DF}" destId="{30EB2D4E-B93C-4309-98A4-8DB08756499D}" srcOrd="0" destOrd="0" presId="urn:microsoft.com/office/officeart/2005/8/layout/arrow2"/>
    <dgm:cxn modelId="{94707687-253C-4E6B-BB5E-800E1F455657}" type="presOf" srcId="{F4CAFE82-1D09-493D-8178-0092685734BA}" destId="{1B5EE1F2-4B96-485C-94CA-DC96DC9A2D0A}" srcOrd="0" destOrd="0" presId="urn:microsoft.com/office/officeart/2005/8/layout/arrow2"/>
    <dgm:cxn modelId="{AD8D3FC7-9189-4948-B4D6-FEEE0639A60A}" type="presParOf" srcId="{30EB2D4E-B93C-4309-98A4-8DB08756499D}" destId="{E9314D35-E817-4685-8D1C-B037AA9A2149}" srcOrd="0" destOrd="0" presId="urn:microsoft.com/office/officeart/2005/8/layout/arrow2"/>
    <dgm:cxn modelId="{BB8F8708-4761-48AA-B28A-AC505DE2F23F}" type="presParOf" srcId="{30EB2D4E-B93C-4309-98A4-8DB08756499D}" destId="{2A011996-6FF8-4C93-B26C-F7F4E08764DB}" srcOrd="1" destOrd="0" presId="urn:microsoft.com/office/officeart/2005/8/layout/arrow2"/>
    <dgm:cxn modelId="{AE6FC871-D2DF-4373-91B9-869416D475B0}" type="presParOf" srcId="{2A011996-6FF8-4C93-B26C-F7F4E08764DB}" destId="{861B982E-CBD2-4AB8-A68A-001FB544B381}" srcOrd="0" destOrd="0" presId="urn:microsoft.com/office/officeart/2005/8/layout/arrow2"/>
    <dgm:cxn modelId="{82700FE1-7B23-42F1-871D-9B971F27CF53}" type="presParOf" srcId="{2A011996-6FF8-4C93-B26C-F7F4E08764DB}" destId="{CFE62202-78CC-483C-A1B7-BFD8A3C0AEC8}" srcOrd="1" destOrd="0" presId="urn:microsoft.com/office/officeart/2005/8/layout/arrow2"/>
    <dgm:cxn modelId="{0E3AFF03-E30B-4D33-88DE-472219B5664B}" type="presParOf" srcId="{2A011996-6FF8-4C93-B26C-F7F4E08764DB}" destId="{43B7472B-FD5B-4917-8C7C-3532164C30F4}" srcOrd="2" destOrd="0" presId="urn:microsoft.com/office/officeart/2005/8/layout/arrow2"/>
    <dgm:cxn modelId="{677CC7AF-46AD-4C73-83B6-52AAB22ACAB7}" type="presParOf" srcId="{2A011996-6FF8-4C93-B26C-F7F4E08764DB}" destId="{1B5EE1F2-4B96-485C-94CA-DC96DC9A2D0A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ACCCFD-93FB-4579-91C9-FDDDC2DD4DE7}" type="doc">
      <dgm:prSet loTypeId="urn:microsoft.com/office/officeart/2005/8/layout/hProcess11" loCatId="process" qsTypeId="urn:microsoft.com/office/officeart/2005/8/quickstyle/3d1" qsCatId="3D" csTypeId="urn:microsoft.com/office/officeart/2005/8/colors/accent1_4" csCatId="accent1" phldr="1"/>
      <dgm:spPr/>
    </dgm:pt>
    <dgm:pt modelId="{987DDBBA-8BCD-4037-BDD2-87AA257F3F4F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400" dirty="0" smtClean="0"/>
            <a:t>Raggiunti </a:t>
          </a:r>
          <a:r>
            <a:rPr lang="it-IT" sz="1400" b="1" i="0" u="none" dirty="0" smtClean="0"/>
            <a:t>453</a:t>
          </a:r>
          <a:r>
            <a:rPr lang="it-IT" sz="1400" dirty="0" smtClean="0"/>
            <a:t> destinatari con le azioni di accompagnamento all’avvio di impresa e supporto allo start-up </a:t>
          </a:r>
          <a:endParaRPr lang="it-IT" sz="1400" dirty="0"/>
        </a:p>
      </dgm:t>
    </dgm:pt>
    <dgm:pt modelId="{D03057D9-1436-4D27-AEE1-6B4D7C77F476}" type="parTrans" cxnId="{87A86106-F4AC-44E4-813D-1E326E55015C}">
      <dgm:prSet/>
      <dgm:spPr/>
      <dgm:t>
        <a:bodyPr/>
        <a:lstStyle/>
        <a:p>
          <a:endParaRPr lang="it-IT" sz="1800"/>
        </a:p>
      </dgm:t>
    </dgm:pt>
    <dgm:pt modelId="{27E3D53C-DE2B-43B1-B67E-1038CC0C3EDC}" type="sibTrans" cxnId="{87A86106-F4AC-44E4-813D-1E326E55015C}">
      <dgm:prSet/>
      <dgm:spPr/>
      <dgm:t>
        <a:bodyPr/>
        <a:lstStyle/>
        <a:p>
          <a:endParaRPr lang="it-IT" sz="1800"/>
        </a:p>
      </dgm:t>
    </dgm:pt>
    <dgm:pt modelId="{E89B2F0D-1719-4A49-9B00-059333E9878B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400" dirty="0" smtClean="0"/>
            <a:t>Apertura sportello </a:t>
          </a:r>
          <a:r>
            <a:rPr lang="it-IT" sz="1400" b="1" i="1" dirty="0" err="1" smtClean="0"/>
            <a:t>SELFIEmployment</a:t>
          </a:r>
          <a:r>
            <a:rPr lang="it-IT" sz="1400" dirty="0" smtClean="0"/>
            <a:t> – presentazione domande di finanziamento</a:t>
          </a:r>
        </a:p>
        <a:p>
          <a:r>
            <a:rPr lang="it-IT" sz="1400" dirty="0" smtClean="0"/>
            <a:t>Domande previste: </a:t>
          </a:r>
          <a:r>
            <a:rPr lang="it-IT" sz="1400" b="1" dirty="0" smtClean="0"/>
            <a:t>8.000</a:t>
          </a:r>
          <a:endParaRPr lang="it-IT" sz="1400" b="1" dirty="0"/>
        </a:p>
      </dgm:t>
    </dgm:pt>
    <dgm:pt modelId="{9F6944DB-EC57-4196-9742-68A4B94325B4}" type="parTrans" cxnId="{E524C339-2EC1-4404-A27E-3EFF28B292D9}">
      <dgm:prSet/>
      <dgm:spPr/>
      <dgm:t>
        <a:bodyPr/>
        <a:lstStyle/>
        <a:p>
          <a:endParaRPr lang="it-IT" sz="1800"/>
        </a:p>
      </dgm:t>
    </dgm:pt>
    <dgm:pt modelId="{75DD6649-2D09-41E2-91CC-B4002E6F2C5A}" type="sibTrans" cxnId="{E524C339-2EC1-4404-A27E-3EFF28B292D9}">
      <dgm:prSet/>
      <dgm:spPr/>
      <dgm:t>
        <a:bodyPr/>
        <a:lstStyle/>
        <a:p>
          <a:endParaRPr lang="it-IT" sz="1800"/>
        </a:p>
      </dgm:t>
    </dgm:pt>
    <dgm:pt modelId="{47962770-7130-4DDC-8645-77E19AEB9463}">
      <dgm:prSet phldrT="[Testo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sz="1400" dirty="0" smtClean="0"/>
            <a:t>Erogazione primi finanziamenti con </a:t>
          </a:r>
          <a:r>
            <a:rPr lang="it-IT" sz="1400" b="1" i="1" dirty="0" err="1" smtClean="0"/>
            <a:t>SELFIEmployment</a:t>
          </a:r>
          <a:r>
            <a:rPr lang="it-IT" sz="1400" b="1" i="1" dirty="0" smtClean="0"/>
            <a:t> </a:t>
          </a:r>
          <a:endParaRPr lang="it-IT" sz="1400" b="1" i="1" dirty="0"/>
        </a:p>
      </dgm:t>
    </dgm:pt>
    <dgm:pt modelId="{31E9E8F0-91B6-47A8-8C90-E063E3F937BC}" type="parTrans" cxnId="{ADAA9D44-9947-4328-B92C-E8420918DF9D}">
      <dgm:prSet/>
      <dgm:spPr/>
      <dgm:t>
        <a:bodyPr/>
        <a:lstStyle/>
        <a:p>
          <a:endParaRPr lang="it-IT" sz="1800"/>
        </a:p>
      </dgm:t>
    </dgm:pt>
    <dgm:pt modelId="{F6C29567-0DD4-4427-B242-9F013419EE5C}" type="sibTrans" cxnId="{ADAA9D44-9947-4328-B92C-E8420918DF9D}">
      <dgm:prSet/>
      <dgm:spPr/>
      <dgm:t>
        <a:bodyPr/>
        <a:lstStyle/>
        <a:p>
          <a:endParaRPr lang="it-IT" sz="1800"/>
        </a:p>
      </dgm:t>
    </dgm:pt>
    <dgm:pt modelId="{018D2672-D5D1-4EB9-91A7-6C1440C2F30E}" type="pres">
      <dgm:prSet presAssocID="{A1ACCCFD-93FB-4579-91C9-FDDDC2DD4DE7}" presName="Name0" presStyleCnt="0">
        <dgm:presLayoutVars>
          <dgm:dir/>
          <dgm:resizeHandles val="exact"/>
        </dgm:presLayoutVars>
      </dgm:prSet>
      <dgm:spPr/>
    </dgm:pt>
    <dgm:pt modelId="{DD75D74F-CF0E-4E90-9C1F-DF8D5ADFBBC7}" type="pres">
      <dgm:prSet presAssocID="{A1ACCCFD-93FB-4579-91C9-FDDDC2DD4DE7}" presName="arrow" presStyleLbl="bgShp" presStyleIdx="0" presStyleCnt="1"/>
      <dgm:spPr>
        <a:prstGeom prst="stripedRightArrow">
          <a:avLst/>
        </a:prstGeom>
      </dgm:spPr>
    </dgm:pt>
    <dgm:pt modelId="{B52F5E08-594E-4250-A8E6-F0228374DBAC}" type="pres">
      <dgm:prSet presAssocID="{A1ACCCFD-93FB-4579-91C9-FDDDC2DD4DE7}" presName="points" presStyleCnt="0"/>
      <dgm:spPr/>
    </dgm:pt>
    <dgm:pt modelId="{3425BF57-C60F-45E6-A22E-2019685D6C36}" type="pres">
      <dgm:prSet presAssocID="{987DDBBA-8BCD-4037-BDD2-87AA257F3F4F}" presName="compositeA" presStyleCnt="0"/>
      <dgm:spPr/>
    </dgm:pt>
    <dgm:pt modelId="{67175547-F80C-4C63-B316-860492EB8956}" type="pres">
      <dgm:prSet presAssocID="{987DDBBA-8BCD-4037-BDD2-87AA257F3F4F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C37B1B1-3F44-421A-BA61-985EF777A93A}" type="pres">
      <dgm:prSet presAssocID="{987DDBBA-8BCD-4037-BDD2-87AA257F3F4F}" presName="circleA" presStyleLbl="node1" presStyleIdx="0" presStyleCnt="3"/>
      <dgm:spPr/>
    </dgm:pt>
    <dgm:pt modelId="{6D09FDAA-CF27-476F-A352-49981B30BA70}" type="pres">
      <dgm:prSet presAssocID="{987DDBBA-8BCD-4037-BDD2-87AA257F3F4F}" presName="spaceA" presStyleCnt="0"/>
      <dgm:spPr/>
    </dgm:pt>
    <dgm:pt modelId="{71E97335-8C4F-4BAE-ACF3-F47C91106D20}" type="pres">
      <dgm:prSet presAssocID="{27E3D53C-DE2B-43B1-B67E-1038CC0C3EDC}" presName="space" presStyleCnt="0"/>
      <dgm:spPr/>
    </dgm:pt>
    <dgm:pt modelId="{6FC8F52A-E77D-48AE-9B38-61A44D73C87C}" type="pres">
      <dgm:prSet presAssocID="{E89B2F0D-1719-4A49-9B00-059333E9878B}" presName="compositeB" presStyleCnt="0"/>
      <dgm:spPr/>
    </dgm:pt>
    <dgm:pt modelId="{6C6C60D6-A153-4119-AF75-9BBB5CD5226D}" type="pres">
      <dgm:prSet presAssocID="{E89B2F0D-1719-4A49-9B00-059333E9878B}" presName="textB" presStyleLbl="revTx" presStyleIdx="1" presStyleCnt="3" custScaleX="112892" custLinFactNeighborX="3763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368AD2-6041-4168-8021-C71C3279D209}" type="pres">
      <dgm:prSet presAssocID="{E89B2F0D-1719-4A49-9B00-059333E9878B}" presName="circleB" presStyleLbl="node1" presStyleIdx="1" presStyleCnt="3" custLinFactX="44486" custLinFactNeighborX="100000"/>
      <dgm:spPr/>
    </dgm:pt>
    <dgm:pt modelId="{F5E9529F-02CC-4989-B07F-6F91BF1740AD}" type="pres">
      <dgm:prSet presAssocID="{E89B2F0D-1719-4A49-9B00-059333E9878B}" presName="spaceB" presStyleCnt="0"/>
      <dgm:spPr/>
    </dgm:pt>
    <dgm:pt modelId="{C51CFBAF-0517-4687-ADDD-81E428BD7E3E}" type="pres">
      <dgm:prSet presAssocID="{75DD6649-2D09-41E2-91CC-B4002E6F2C5A}" presName="space" presStyleCnt="0"/>
      <dgm:spPr/>
    </dgm:pt>
    <dgm:pt modelId="{671D6120-BF8D-4581-A276-4C7D5CC57FB0}" type="pres">
      <dgm:prSet presAssocID="{47962770-7130-4DDC-8645-77E19AEB9463}" presName="compositeA" presStyleCnt="0"/>
      <dgm:spPr/>
    </dgm:pt>
    <dgm:pt modelId="{51764CD5-CE79-4C9A-88C1-D7C02BA1ABE8}" type="pres">
      <dgm:prSet presAssocID="{47962770-7130-4DDC-8645-77E19AEB9463}" presName="textA" presStyleLbl="revTx" presStyleIdx="2" presStyleCnt="3" custScaleX="93068" custLinFactNeighborX="511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F190C06-6DAA-402F-9D06-60AEE9432A53}" type="pres">
      <dgm:prSet presAssocID="{47962770-7130-4DDC-8645-77E19AEB9463}" presName="circleA" presStyleLbl="node1" presStyleIdx="2" presStyleCnt="3"/>
      <dgm:spPr/>
    </dgm:pt>
    <dgm:pt modelId="{81B76B55-CD53-4730-8B27-F19280B09069}" type="pres">
      <dgm:prSet presAssocID="{47962770-7130-4DDC-8645-77E19AEB9463}" presName="spaceA" presStyleCnt="0"/>
      <dgm:spPr/>
    </dgm:pt>
  </dgm:ptLst>
  <dgm:cxnLst>
    <dgm:cxn modelId="{E524C339-2EC1-4404-A27E-3EFF28B292D9}" srcId="{A1ACCCFD-93FB-4579-91C9-FDDDC2DD4DE7}" destId="{E89B2F0D-1719-4A49-9B00-059333E9878B}" srcOrd="1" destOrd="0" parTransId="{9F6944DB-EC57-4196-9742-68A4B94325B4}" sibTransId="{75DD6649-2D09-41E2-91CC-B4002E6F2C5A}"/>
    <dgm:cxn modelId="{B511D8E3-79F1-4A09-BDCB-2FEDEB22BC13}" type="presOf" srcId="{A1ACCCFD-93FB-4579-91C9-FDDDC2DD4DE7}" destId="{018D2672-D5D1-4EB9-91A7-6C1440C2F30E}" srcOrd="0" destOrd="0" presId="urn:microsoft.com/office/officeart/2005/8/layout/hProcess11"/>
    <dgm:cxn modelId="{87A86106-F4AC-44E4-813D-1E326E55015C}" srcId="{A1ACCCFD-93FB-4579-91C9-FDDDC2DD4DE7}" destId="{987DDBBA-8BCD-4037-BDD2-87AA257F3F4F}" srcOrd="0" destOrd="0" parTransId="{D03057D9-1436-4D27-AEE1-6B4D7C77F476}" sibTransId="{27E3D53C-DE2B-43B1-B67E-1038CC0C3EDC}"/>
    <dgm:cxn modelId="{FD81FDEA-63BD-44B3-8504-2EFCA5C07FBE}" type="presOf" srcId="{987DDBBA-8BCD-4037-BDD2-87AA257F3F4F}" destId="{67175547-F80C-4C63-B316-860492EB8956}" srcOrd="0" destOrd="0" presId="urn:microsoft.com/office/officeart/2005/8/layout/hProcess11"/>
    <dgm:cxn modelId="{7DA4EA16-3DB8-42A0-A0C1-B6EA583C98B5}" type="presOf" srcId="{E89B2F0D-1719-4A49-9B00-059333E9878B}" destId="{6C6C60D6-A153-4119-AF75-9BBB5CD5226D}" srcOrd="0" destOrd="0" presId="urn:microsoft.com/office/officeart/2005/8/layout/hProcess11"/>
    <dgm:cxn modelId="{1C335F76-1C60-4883-BA6F-F1B93D7648BB}" type="presOf" srcId="{47962770-7130-4DDC-8645-77E19AEB9463}" destId="{51764CD5-CE79-4C9A-88C1-D7C02BA1ABE8}" srcOrd="0" destOrd="0" presId="urn:microsoft.com/office/officeart/2005/8/layout/hProcess11"/>
    <dgm:cxn modelId="{ADAA9D44-9947-4328-B92C-E8420918DF9D}" srcId="{A1ACCCFD-93FB-4579-91C9-FDDDC2DD4DE7}" destId="{47962770-7130-4DDC-8645-77E19AEB9463}" srcOrd="2" destOrd="0" parTransId="{31E9E8F0-91B6-47A8-8C90-E063E3F937BC}" sibTransId="{F6C29567-0DD4-4427-B242-9F013419EE5C}"/>
    <dgm:cxn modelId="{96A8C95D-9AE8-4B1F-9568-B4F07B2DF321}" type="presParOf" srcId="{018D2672-D5D1-4EB9-91A7-6C1440C2F30E}" destId="{DD75D74F-CF0E-4E90-9C1F-DF8D5ADFBBC7}" srcOrd="0" destOrd="0" presId="urn:microsoft.com/office/officeart/2005/8/layout/hProcess11"/>
    <dgm:cxn modelId="{F40C7823-3A74-4A70-9ABD-2836A815B830}" type="presParOf" srcId="{018D2672-D5D1-4EB9-91A7-6C1440C2F30E}" destId="{B52F5E08-594E-4250-A8E6-F0228374DBAC}" srcOrd="1" destOrd="0" presId="urn:microsoft.com/office/officeart/2005/8/layout/hProcess11"/>
    <dgm:cxn modelId="{258B00A2-0D39-4C5C-B9DB-CA7A058131F6}" type="presParOf" srcId="{B52F5E08-594E-4250-A8E6-F0228374DBAC}" destId="{3425BF57-C60F-45E6-A22E-2019685D6C36}" srcOrd="0" destOrd="0" presId="urn:microsoft.com/office/officeart/2005/8/layout/hProcess11"/>
    <dgm:cxn modelId="{7082F090-E144-4469-83CE-BE86681B9C45}" type="presParOf" srcId="{3425BF57-C60F-45E6-A22E-2019685D6C36}" destId="{67175547-F80C-4C63-B316-860492EB8956}" srcOrd="0" destOrd="0" presId="urn:microsoft.com/office/officeart/2005/8/layout/hProcess11"/>
    <dgm:cxn modelId="{F463E210-34A3-410B-B073-36DEFCF6CFD1}" type="presParOf" srcId="{3425BF57-C60F-45E6-A22E-2019685D6C36}" destId="{DC37B1B1-3F44-421A-BA61-985EF777A93A}" srcOrd="1" destOrd="0" presId="urn:microsoft.com/office/officeart/2005/8/layout/hProcess11"/>
    <dgm:cxn modelId="{0802C494-6434-4029-9F78-49CBFE86347E}" type="presParOf" srcId="{3425BF57-C60F-45E6-A22E-2019685D6C36}" destId="{6D09FDAA-CF27-476F-A352-49981B30BA70}" srcOrd="2" destOrd="0" presId="urn:microsoft.com/office/officeart/2005/8/layout/hProcess11"/>
    <dgm:cxn modelId="{4AA24E12-234C-4FB8-9558-E147E35CB7CE}" type="presParOf" srcId="{B52F5E08-594E-4250-A8E6-F0228374DBAC}" destId="{71E97335-8C4F-4BAE-ACF3-F47C91106D20}" srcOrd="1" destOrd="0" presId="urn:microsoft.com/office/officeart/2005/8/layout/hProcess11"/>
    <dgm:cxn modelId="{120A8AD5-54BF-4431-B27E-AFD2B03D73B1}" type="presParOf" srcId="{B52F5E08-594E-4250-A8E6-F0228374DBAC}" destId="{6FC8F52A-E77D-48AE-9B38-61A44D73C87C}" srcOrd="2" destOrd="0" presId="urn:microsoft.com/office/officeart/2005/8/layout/hProcess11"/>
    <dgm:cxn modelId="{BFD001EA-EAE6-455D-B7B6-D5F565270B7D}" type="presParOf" srcId="{6FC8F52A-E77D-48AE-9B38-61A44D73C87C}" destId="{6C6C60D6-A153-4119-AF75-9BBB5CD5226D}" srcOrd="0" destOrd="0" presId="urn:microsoft.com/office/officeart/2005/8/layout/hProcess11"/>
    <dgm:cxn modelId="{56AB2887-D098-4F24-8548-0AC4490506BA}" type="presParOf" srcId="{6FC8F52A-E77D-48AE-9B38-61A44D73C87C}" destId="{9B368AD2-6041-4168-8021-C71C3279D209}" srcOrd="1" destOrd="0" presId="urn:microsoft.com/office/officeart/2005/8/layout/hProcess11"/>
    <dgm:cxn modelId="{596224EF-8487-4F31-A02C-78F2140E3D4C}" type="presParOf" srcId="{6FC8F52A-E77D-48AE-9B38-61A44D73C87C}" destId="{F5E9529F-02CC-4989-B07F-6F91BF1740AD}" srcOrd="2" destOrd="0" presId="urn:microsoft.com/office/officeart/2005/8/layout/hProcess11"/>
    <dgm:cxn modelId="{1FA9745C-E1DF-418E-B374-94FBF3D673E4}" type="presParOf" srcId="{B52F5E08-594E-4250-A8E6-F0228374DBAC}" destId="{C51CFBAF-0517-4687-ADDD-81E428BD7E3E}" srcOrd="3" destOrd="0" presId="urn:microsoft.com/office/officeart/2005/8/layout/hProcess11"/>
    <dgm:cxn modelId="{6EBB2666-2C82-4CEF-BFF7-49EA7E7C75F4}" type="presParOf" srcId="{B52F5E08-594E-4250-A8E6-F0228374DBAC}" destId="{671D6120-BF8D-4581-A276-4C7D5CC57FB0}" srcOrd="4" destOrd="0" presId="urn:microsoft.com/office/officeart/2005/8/layout/hProcess11"/>
    <dgm:cxn modelId="{45DC500B-FD69-4761-9BEF-B9959332250E}" type="presParOf" srcId="{671D6120-BF8D-4581-A276-4C7D5CC57FB0}" destId="{51764CD5-CE79-4C9A-88C1-D7C02BA1ABE8}" srcOrd="0" destOrd="0" presId="urn:microsoft.com/office/officeart/2005/8/layout/hProcess11"/>
    <dgm:cxn modelId="{0E27D15F-87EA-4008-A348-3AA533E00439}" type="presParOf" srcId="{671D6120-BF8D-4581-A276-4C7D5CC57FB0}" destId="{0F190C06-6DAA-402F-9D06-60AEE9432A53}" srcOrd="1" destOrd="0" presId="urn:microsoft.com/office/officeart/2005/8/layout/hProcess11"/>
    <dgm:cxn modelId="{05226D6D-6B16-4791-9B1B-952C496ED756}" type="presParOf" srcId="{671D6120-BF8D-4581-A276-4C7D5CC57FB0}" destId="{81B76B55-CD53-4730-8B27-F19280B0906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8E6ABF-8439-4BF1-A762-24FDAA561D01}">
      <dsp:nvSpPr>
        <dsp:cNvPr id="0" name=""/>
        <dsp:cNvSpPr/>
      </dsp:nvSpPr>
      <dsp:spPr>
        <a:xfrm>
          <a:off x="0" y="63393"/>
          <a:ext cx="1945784" cy="446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i="1" kern="1200" dirty="0" err="1" smtClean="0"/>
            <a:t>SELFIEmployment</a:t>
          </a:r>
          <a:endParaRPr lang="it-IT" sz="1100" b="1" i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i="1" kern="1200" dirty="0" smtClean="0"/>
            <a:t>Scheda tecnica</a:t>
          </a:r>
          <a:endParaRPr lang="it-IT" sz="1100" i="1" kern="1200" dirty="0"/>
        </a:p>
      </dsp:txBody>
      <dsp:txXfrm>
        <a:off x="0" y="63393"/>
        <a:ext cx="1945784" cy="446600"/>
      </dsp:txXfrm>
    </dsp:sp>
    <dsp:sp modelId="{6D6DBC37-2DB6-4D5F-922B-33883FD00179}">
      <dsp:nvSpPr>
        <dsp:cNvPr id="0" name=""/>
        <dsp:cNvSpPr/>
      </dsp:nvSpPr>
      <dsp:spPr>
        <a:xfrm>
          <a:off x="0" y="509994"/>
          <a:ext cx="1945784" cy="12681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Importo prestito da 5mila a 50mila euro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Tasso interesse 0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Ammortamento in massimo 7 anni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No garanzie</a:t>
          </a:r>
          <a:endParaRPr lang="it-IT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100" kern="1200" dirty="0" smtClean="0"/>
            <a:t>Tutoraggio post </a:t>
          </a:r>
          <a:r>
            <a:rPr lang="it-IT" sz="1100" i="1" kern="1200" dirty="0" smtClean="0"/>
            <a:t>start-up</a:t>
          </a:r>
          <a:endParaRPr lang="it-IT" sz="1100" i="0" kern="1200" dirty="0"/>
        </a:p>
      </dsp:txBody>
      <dsp:txXfrm>
        <a:off x="0" y="509994"/>
        <a:ext cx="1945784" cy="12681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14D35-E817-4685-8D1C-B037AA9A2149}">
      <dsp:nvSpPr>
        <dsp:cNvPr id="0" name=""/>
        <dsp:cNvSpPr/>
      </dsp:nvSpPr>
      <dsp:spPr>
        <a:xfrm>
          <a:off x="0" y="0"/>
          <a:ext cx="4736551" cy="2494098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/>
            </a:gs>
            <a:gs pos="66000">
              <a:srgbClr val="C0D94E"/>
            </a:gs>
            <a:gs pos="21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B982E-CBD2-4AB8-A68A-001FB544B381}">
      <dsp:nvSpPr>
        <dsp:cNvPr id="0" name=""/>
        <dsp:cNvSpPr/>
      </dsp:nvSpPr>
      <dsp:spPr>
        <a:xfrm>
          <a:off x="1165430" y="1370990"/>
          <a:ext cx="139669" cy="1396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62202-78CC-483C-A1B7-BFD8A3C0AEC8}">
      <dsp:nvSpPr>
        <dsp:cNvPr id="0" name=""/>
        <dsp:cNvSpPr/>
      </dsp:nvSpPr>
      <dsp:spPr>
        <a:xfrm>
          <a:off x="1746772" y="1429118"/>
          <a:ext cx="1296930" cy="1064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008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 </a:t>
          </a:r>
          <a:endParaRPr lang="it-IT" sz="6500" kern="1200" dirty="0"/>
        </a:p>
      </dsp:txBody>
      <dsp:txXfrm>
        <a:off x="1746772" y="1429118"/>
        <a:ext cx="1296930" cy="1064979"/>
      </dsp:txXfrm>
    </dsp:sp>
    <dsp:sp modelId="{43B7472B-FD5B-4917-8C7C-3532164C30F4}">
      <dsp:nvSpPr>
        <dsp:cNvPr id="0" name=""/>
        <dsp:cNvSpPr/>
      </dsp:nvSpPr>
      <dsp:spPr>
        <a:xfrm>
          <a:off x="2963892" y="723288"/>
          <a:ext cx="239433" cy="2394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EE1F2-4B96-485C-94CA-DC96DC9A2D0A}">
      <dsp:nvSpPr>
        <dsp:cNvPr id="0" name=""/>
        <dsp:cNvSpPr/>
      </dsp:nvSpPr>
      <dsp:spPr>
        <a:xfrm>
          <a:off x="3083608" y="843005"/>
          <a:ext cx="1296930" cy="1651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871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 dirty="0" smtClean="0"/>
            <a:t> </a:t>
          </a:r>
          <a:endParaRPr lang="it-IT" sz="6500" kern="1200" dirty="0"/>
        </a:p>
      </dsp:txBody>
      <dsp:txXfrm>
        <a:off x="3083608" y="843005"/>
        <a:ext cx="1296930" cy="1651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5D74F-CF0E-4E90-9C1F-DF8D5ADFBBC7}">
      <dsp:nvSpPr>
        <dsp:cNvPr id="0" name=""/>
        <dsp:cNvSpPr/>
      </dsp:nvSpPr>
      <dsp:spPr>
        <a:xfrm>
          <a:off x="0" y="1081453"/>
          <a:ext cx="6739686" cy="1441938"/>
        </a:xfrm>
        <a:prstGeom prst="stripedRightArrow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7175547-F80C-4C63-B316-860492EB8956}">
      <dsp:nvSpPr>
        <dsp:cNvPr id="0" name=""/>
        <dsp:cNvSpPr/>
      </dsp:nvSpPr>
      <dsp:spPr>
        <a:xfrm>
          <a:off x="1280" y="0"/>
          <a:ext cx="1877766" cy="14419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Raggiunti </a:t>
          </a:r>
          <a:r>
            <a:rPr lang="it-IT" sz="1400" b="1" i="0" u="none" kern="1200" dirty="0" smtClean="0"/>
            <a:t>453</a:t>
          </a:r>
          <a:r>
            <a:rPr lang="it-IT" sz="1400" kern="1200" dirty="0" smtClean="0"/>
            <a:t> destinatari con le azioni di accompagnamento all’avvio di impresa e supporto allo start-up </a:t>
          </a:r>
          <a:endParaRPr lang="it-IT" sz="1400" kern="1200" dirty="0"/>
        </a:p>
      </dsp:txBody>
      <dsp:txXfrm>
        <a:off x="1280" y="0"/>
        <a:ext cx="1877766" cy="1441938"/>
      </dsp:txXfrm>
    </dsp:sp>
    <dsp:sp modelId="{DC37B1B1-3F44-421A-BA61-985EF777A93A}">
      <dsp:nvSpPr>
        <dsp:cNvPr id="0" name=""/>
        <dsp:cNvSpPr/>
      </dsp:nvSpPr>
      <dsp:spPr>
        <a:xfrm>
          <a:off x="759921" y="1622180"/>
          <a:ext cx="360484" cy="36048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6C60D6-A153-4119-AF75-9BBB5CD5226D}">
      <dsp:nvSpPr>
        <dsp:cNvPr id="0" name=""/>
        <dsp:cNvSpPr/>
      </dsp:nvSpPr>
      <dsp:spPr>
        <a:xfrm>
          <a:off x="2679707" y="2162907"/>
          <a:ext cx="2119847" cy="14419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Apertura sportello </a:t>
          </a:r>
          <a:r>
            <a:rPr lang="it-IT" sz="1400" b="1" i="1" kern="1200" dirty="0" err="1" smtClean="0"/>
            <a:t>SELFIEmployment</a:t>
          </a:r>
          <a:r>
            <a:rPr lang="it-IT" sz="1400" kern="1200" dirty="0" smtClean="0"/>
            <a:t> – presentazione domande di finanziamento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Domande previste: </a:t>
          </a:r>
          <a:r>
            <a:rPr lang="it-IT" sz="1400" b="1" kern="1200" dirty="0" smtClean="0"/>
            <a:t>8.000</a:t>
          </a:r>
          <a:endParaRPr lang="it-IT" sz="1400" b="1" kern="1200" dirty="0"/>
        </a:p>
      </dsp:txBody>
      <dsp:txXfrm>
        <a:off x="2679707" y="2162907"/>
        <a:ext cx="2119847" cy="1441938"/>
      </dsp:txXfrm>
    </dsp:sp>
    <dsp:sp modelId="{9B368AD2-6041-4168-8021-C71C3279D209}">
      <dsp:nvSpPr>
        <dsp:cNvPr id="0" name=""/>
        <dsp:cNvSpPr/>
      </dsp:nvSpPr>
      <dsp:spPr>
        <a:xfrm>
          <a:off x="3373466" y="1622180"/>
          <a:ext cx="360484" cy="36048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3120"/>
                <a:satOff val="21536"/>
                <a:lumOff val="25211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163120"/>
                <a:satOff val="21536"/>
                <a:lumOff val="2521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764CD5-CE79-4C9A-88C1-D7C02BA1ABE8}">
      <dsp:nvSpPr>
        <dsp:cNvPr id="0" name=""/>
        <dsp:cNvSpPr/>
      </dsp:nvSpPr>
      <dsp:spPr>
        <a:xfrm>
          <a:off x="4347708" y="0"/>
          <a:ext cx="1747599" cy="14419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Erogazione primi finanziamenti con </a:t>
          </a:r>
          <a:r>
            <a:rPr lang="it-IT" sz="1400" b="1" i="1" kern="1200" dirty="0" err="1" smtClean="0"/>
            <a:t>SELFIEmployment</a:t>
          </a:r>
          <a:r>
            <a:rPr lang="it-IT" sz="1400" b="1" i="1" kern="1200" dirty="0" smtClean="0"/>
            <a:t> </a:t>
          </a:r>
          <a:endParaRPr lang="it-IT" sz="1400" b="1" i="1" kern="1200" dirty="0"/>
        </a:p>
      </dsp:txBody>
      <dsp:txXfrm>
        <a:off x="4347708" y="0"/>
        <a:ext cx="1747599" cy="1441938"/>
      </dsp:txXfrm>
    </dsp:sp>
    <dsp:sp modelId="{0F190C06-6DAA-402F-9D06-60AEE9432A53}">
      <dsp:nvSpPr>
        <dsp:cNvPr id="0" name=""/>
        <dsp:cNvSpPr/>
      </dsp:nvSpPr>
      <dsp:spPr>
        <a:xfrm>
          <a:off x="4945311" y="1622180"/>
          <a:ext cx="360484" cy="360484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3120"/>
                <a:satOff val="21536"/>
                <a:lumOff val="25211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163120"/>
                <a:satOff val="21536"/>
                <a:lumOff val="2521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356A6-4B4E-47A6-9C03-481892A7D9C6}" type="datetimeFigureOut">
              <a:rPr lang="it-IT" smtClean="0"/>
              <a:t>18/11/2015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77864-259C-4933-AEA3-7585DB3310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243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19" name="Gruppo 18"/>
          <p:cNvGrpSpPr/>
          <p:nvPr userDrawn="1"/>
        </p:nvGrpSpPr>
        <p:grpSpPr>
          <a:xfrm>
            <a:off x="1090125" y="17692"/>
            <a:ext cx="6963752" cy="1114425"/>
            <a:chOff x="566421" y="17691"/>
            <a:chExt cx="9285003" cy="1114425"/>
          </a:xfrm>
        </p:grpSpPr>
        <p:pic>
          <p:nvPicPr>
            <p:cNvPr id="20" name="Segnaposto contenuto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0324" y="17691"/>
              <a:ext cx="1181100" cy="1114425"/>
            </a:xfrm>
            <a:prstGeom prst="rect">
              <a:avLst/>
            </a:prstGeom>
          </p:spPr>
        </p:pic>
        <p:pic>
          <p:nvPicPr>
            <p:cNvPr id="21" name="Immagine 2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8734" y="68406"/>
              <a:ext cx="1087043" cy="1012994"/>
            </a:xfrm>
            <a:prstGeom prst="rect">
              <a:avLst/>
            </a:prstGeom>
          </p:spPr>
        </p:pic>
        <p:pic>
          <p:nvPicPr>
            <p:cNvPr id="22" name="Immagine 21" descr="GG_DIPARTIMENTO.jpg"/>
            <p:cNvPicPr>
              <a:picLocks noChangeAspect="1"/>
            </p:cNvPicPr>
            <p:nvPr userDrawn="1"/>
          </p:nvPicPr>
          <p:blipFill>
            <a:blip r:embed="rId4" cstate="print"/>
            <a:srcRect l="21559" t="63386" r="54817" b="12485"/>
            <a:stretch>
              <a:fillRect/>
            </a:stretch>
          </p:blipFill>
          <p:spPr>
            <a:xfrm>
              <a:off x="566421" y="255998"/>
              <a:ext cx="2733475" cy="637811"/>
            </a:xfrm>
            <a:prstGeom prst="rect">
              <a:avLst/>
            </a:prstGeom>
          </p:spPr>
        </p:pic>
        <p:pic>
          <p:nvPicPr>
            <p:cNvPr id="23" name="Immagine 22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3739030" y="111539"/>
              <a:ext cx="1332171" cy="9267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538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3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78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193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457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687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74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5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_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896" y="1371600"/>
            <a:ext cx="4114800" cy="639762"/>
          </a:xfrm>
        </p:spPr>
        <p:txBody>
          <a:bodyPr anchor="b"/>
          <a:lstStyle>
            <a:lvl1pPr marL="0" indent="0">
              <a:buNone/>
              <a:defRPr sz="1500" b="1" i="0">
                <a:solidFill>
                  <a:schemeClr val="bg2"/>
                </a:solidFill>
                <a:latin typeface="Arial"/>
                <a:cs typeface="Arial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896" y="2057400"/>
            <a:ext cx="4114800" cy="4114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371600"/>
            <a:ext cx="4114800" cy="639762"/>
          </a:xfrm>
        </p:spPr>
        <p:txBody>
          <a:bodyPr anchor="b"/>
          <a:lstStyle>
            <a:lvl1pPr marL="0" indent="0">
              <a:buNone/>
              <a:defRPr sz="1500" b="1" i="0">
                <a:solidFill>
                  <a:schemeClr val="bg2"/>
                </a:solidFill>
                <a:latin typeface="Arial"/>
                <a:cs typeface="Arial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2057400"/>
            <a:ext cx="4114800" cy="4114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8" name="Segnaposto contenuto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534" y="38102"/>
            <a:ext cx="885825" cy="111442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275" y="0"/>
            <a:ext cx="815282" cy="1012994"/>
          </a:xfrm>
          <a:prstGeom prst="rect">
            <a:avLst/>
          </a:prstGeom>
        </p:spPr>
      </p:pic>
      <p:pic>
        <p:nvPicPr>
          <p:cNvPr id="10" name="Immagine 9" descr="GG_DIPARTIMENTO.jpg"/>
          <p:cNvPicPr>
            <a:picLocks noChangeAspect="1"/>
          </p:cNvPicPr>
          <p:nvPr userDrawn="1"/>
        </p:nvPicPr>
        <p:blipFill>
          <a:blip r:embed="rId4" cstate="print"/>
          <a:srcRect l="21559" t="63386" r="54817" b="12485"/>
          <a:stretch>
            <a:fillRect/>
          </a:stretch>
        </p:blipFill>
        <p:spPr>
          <a:xfrm>
            <a:off x="30059" y="195914"/>
            <a:ext cx="2050106" cy="637811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782630" y="51456"/>
            <a:ext cx="999128" cy="926728"/>
          </a:xfrm>
          <a:prstGeom prst="rect">
            <a:avLst/>
          </a:prstGeom>
        </p:spPr>
      </p:pic>
      <p:sp>
        <p:nvSpPr>
          <p:cNvPr id="15" name="Slide Number Placeholder 8"/>
          <p:cNvSpPr txBox="1">
            <a:spLocks/>
          </p:cNvSpPr>
          <p:nvPr userDrawn="1"/>
        </p:nvSpPr>
        <p:spPr>
          <a:xfrm>
            <a:off x="6290600" y="6492876"/>
            <a:ext cx="51250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algn="r" defTabSz="342900">
              <a:defRPr/>
            </a:pPr>
            <a:fld id="{D57F1E4F-1CFF-5643-939E-217C01CDF565}" type="slidenum">
              <a:rPr lang="en-US" sz="900" smtClean="0">
                <a:solidFill>
                  <a:srgbClr val="2C3C43"/>
                </a:solidFill>
              </a:rPr>
              <a:pPr algn="r" defTabSz="342900">
                <a:defRPr/>
              </a:pPr>
              <a:t>‹N›</a:t>
            </a:fld>
            <a:endParaRPr lang="en-US" sz="900" dirty="0">
              <a:solidFill>
                <a:srgbClr val="2C3C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88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1090125" y="17692"/>
            <a:ext cx="6963752" cy="1114425"/>
            <a:chOff x="566421" y="17691"/>
            <a:chExt cx="9285003" cy="1114425"/>
          </a:xfrm>
        </p:grpSpPr>
        <p:pic>
          <p:nvPicPr>
            <p:cNvPr id="8" name="Segnaposto contenuto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0324" y="17691"/>
              <a:ext cx="1181100" cy="1114425"/>
            </a:xfrm>
            <a:prstGeom prst="rect">
              <a:avLst/>
            </a:prstGeom>
          </p:spPr>
        </p:pic>
        <p:pic>
          <p:nvPicPr>
            <p:cNvPr id="9" name="Immagin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8734" y="68406"/>
              <a:ext cx="1087043" cy="1012994"/>
            </a:xfrm>
            <a:prstGeom prst="rect">
              <a:avLst/>
            </a:prstGeom>
          </p:spPr>
        </p:pic>
        <p:pic>
          <p:nvPicPr>
            <p:cNvPr id="10" name="Immagine 9" descr="GG_DIPARTIMENTO.jpg"/>
            <p:cNvPicPr>
              <a:picLocks noChangeAspect="1"/>
            </p:cNvPicPr>
            <p:nvPr userDrawn="1"/>
          </p:nvPicPr>
          <p:blipFill>
            <a:blip r:embed="rId4" cstate="print"/>
            <a:srcRect l="21559" t="63386" r="54817" b="12485"/>
            <a:stretch>
              <a:fillRect/>
            </a:stretch>
          </p:blipFill>
          <p:spPr>
            <a:xfrm>
              <a:off x="566421" y="255998"/>
              <a:ext cx="2733475" cy="637811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3739030" y="111539"/>
              <a:ext cx="1332171" cy="926728"/>
            </a:xfrm>
            <a:prstGeom prst="rect">
              <a:avLst/>
            </a:prstGeom>
          </p:spPr>
        </p:pic>
      </p:grp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6290600" y="6492876"/>
            <a:ext cx="51250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algn="r" defTabSz="342900">
              <a:defRPr/>
            </a:pPr>
            <a:fld id="{D57F1E4F-1CFF-5643-939E-217C01CDF565}" type="slidenum">
              <a:rPr lang="en-US" sz="900" smtClean="0">
                <a:solidFill>
                  <a:srgbClr val="2C3C43"/>
                </a:solidFill>
              </a:rPr>
              <a:pPr algn="r" defTabSz="342900">
                <a:defRPr/>
              </a:pPr>
              <a:t>‹N›</a:t>
            </a:fld>
            <a:endParaRPr lang="en-US" sz="900" dirty="0">
              <a:solidFill>
                <a:srgbClr val="2C3C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51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1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99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2C3C43"/>
                </a:solidFill>
              </a:rPr>
              <a:pPr/>
              <a:t>‹N›</a:t>
            </a:fld>
            <a:endParaRPr lang="en-US" dirty="0">
              <a:solidFill>
                <a:srgbClr val="2C3C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3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5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1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9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FCBEF"/>
                </a:solidFill>
              </a:rPr>
              <a:pPr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6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11/18/2015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342900"/>
            <a:fld id="{D57F1E4F-1CFF-5643-939E-217C01CDF565}" type="slidenum">
              <a:rPr lang="en-US" smtClean="0">
                <a:solidFill>
                  <a:srgbClr val="5FCBEF"/>
                </a:solidFill>
              </a:rPr>
              <a:pPr defTabSz="342900"/>
              <a:t>‹N›</a:t>
            </a:fld>
            <a:endParaRPr lang="en-US" dirty="0">
              <a:solidFill>
                <a:srgbClr val="5FCB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88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it-IT" sz="2025" dirty="0"/>
              <a:t>Supporto </a:t>
            </a:r>
            <a:r>
              <a:rPr lang="it-IT" sz="2025" dirty="0"/>
              <a:t>all’autoimpiego e all’autoimprenditorialità in Garanzia Giovani </a:t>
            </a:r>
            <a:endParaRPr lang="it-IT" sz="1350" dirty="0">
              <a:solidFill>
                <a:srgbClr val="0070C0"/>
              </a:solidFill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/>
            </a:r>
            <a:br>
              <a:rPr lang="it-IT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</a:b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Roma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18 Novembre 2015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39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7606" y="1345851"/>
            <a:ext cx="6563807" cy="533400"/>
          </a:xfrm>
        </p:spPr>
        <p:txBody>
          <a:bodyPr>
            <a:noAutofit/>
          </a:bodyPr>
          <a:lstStyle/>
          <a:p>
            <a:r>
              <a:rPr lang="it-IT" sz="2200" spc="-60" dirty="0"/>
              <a:t>Autoimpiego e autoimprenditorialità in </a:t>
            </a:r>
            <a:r>
              <a:rPr lang="it-IT" sz="2200" spc="-60" dirty="0"/>
              <a:t>Garanzia </a:t>
            </a:r>
            <a:r>
              <a:rPr lang="it-IT" sz="2200" spc="-60" dirty="0"/>
              <a:t>Giovani</a:t>
            </a:r>
            <a:endParaRPr lang="it-IT" sz="2200" spc="-6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8001" y="2209899"/>
            <a:ext cx="6447501" cy="3506734"/>
          </a:xfrm>
        </p:spPr>
        <p:txBody>
          <a:bodyPr vert="horz" lIns="68580" tIns="34290" rIns="68580" bIns="34290" rtlCol="0">
            <a:normAutofit/>
          </a:bodyPr>
          <a:lstStyle/>
          <a:p>
            <a:pPr marL="0" indent="0" algn="just">
              <a:buNone/>
            </a:pPr>
            <a:r>
              <a:rPr lang="it-IT" dirty="0"/>
              <a:t>Il supporto a</a:t>
            </a:r>
            <a:r>
              <a:rPr lang="it-IT" dirty="0" smtClean="0"/>
              <a:t>lle </a:t>
            </a:r>
            <a:r>
              <a:rPr lang="it-IT" dirty="0"/>
              <a:t>capacità imprenditoriali e di autoimpiego dei giovani può rappresentare un fattore di successo per l’inserimento dei giovani nel mercato del lavoro e </a:t>
            </a:r>
            <a:r>
              <a:rPr lang="it-IT" dirty="0" smtClean="0"/>
              <a:t>per il </a:t>
            </a:r>
            <a:r>
              <a:rPr lang="it-IT" dirty="0"/>
              <a:t>contrasto alla </a:t>
            </a:r>
            <a:r>
              <a:rPr lang="it-IT" dirty="0" smtClean="0"/>
              <a:t>disoccupazione.</a:t>
            </a:r>
          </a:p>
          <a:p>
            <a:pPr marL="0" indent="0" algn="just">
              <a:buNone/>
            </a:pPr>
            <a:r>
              <a:rPr lang="it-IT" dirty="0" smtClean="0"/>
              <a:t>Il PON «Iniziativa </a:t>
            </a:r>
            <a:r>
              <a:rPr lang="it-IT" dirty="0"/>
              <a:t>Occupazione Giovani» sostiene l’autoimpiego e l’autoimprenditorialità attraverso due tipologie di </a:t>
            </a:r>
            <a:r>
              <a:rPr lang="it-IT" dirty="0" smtClean="0"/>
              <a:t>misure strettamente collegate: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24" name="Figura a mano libera 23"/>
          <p:cNvSpPr/>
          <p:nvPr/>
        </p:nvSpPr>
        <p:spPr>
          <a:xfrm rot="16200000">
            <a:off x="2360698" y="4089580"/>
            <a:ext cx="2200277" cy="2648558"/>
          </a:xfrm>
          <a:custGeom>
            <a:avLst/>
            <a:gdLst>
              <a:gd name="connsiteX0" fmla="*/ 0 w 3531410"/>
              <a:gd name="connsiteY0" fmla="*/ 152046 h 3040926"/>
              <a:gd name="connsiteX1" fmla="*/ 152046 w 3531410"/>
              <a:gd name="connsiteY1" fmla="*/ 0 h 3040926"/>
              <a:gd name="connsiteX2" fmla="*/ 3379364 w 3531410"/>
              <a:gd name="connsiteY2" fmla="*/ 0 h 3040926"/>
              <a:gd name="connsiteX3" fmla="*/ 3531410 w 3531410"/>
              <a:gd name="connsiteY3" fmla="*/ 152046 h 3040926"/>
              <a:gd name="connsiteX4" fmla="*/ 3531410 w 3531410"/>
              <a:gd name="connsiteY4" fmla="*/ 2888880 h 3040926"/>
              <a:gd name="connsiteX5" fmla="*/ 3379364 w 3531410"/>
              <a:gd name="connsiteY5" fmla="*/ 3040926 h 3040926"/>
              <a:gd name="connsiteX6" fmla="*/ 152046 w 3531410"/>
              <a:gd name="connsiteY6" fmla="*/ 3040926 h 3040926"/>
              <a:gd name="connsiteX7" fmla="*/ 0 w 3531410"/>
              <a:gd name="connsiteY7" fmla="*/ 2888880 h 3040926"/>
              <a:gd name="connsiteX8" fmla="*/ 0 w 3531410"/>
              <a:gd name="connsiteY8" fmla="*/ 152046 h 30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1410" h="3040926">
                <a:moveTo>
                  <a:pt x="3354839" y="0"/>
                </a:moveTo>
                <a:cubicBezTo>
                  <a:pt x="3452357" y="0"/>
                  <a:pt x="3531409" y="58619"/>
                  <a:pt x="3531409" y="130928"/>
                </a:cubicBezTo>
                <a:lnTo>
                  <a:pt x="3531409" y="2909998"/>
                </a:lnTo>
                <a:cubicBezTo>
                  <a:pt x="3531409" y="2982307"/>
                  <a:pt x="3452357" y="3040926"/>
                  <a:pt x="3354839" y="3040926"/>
                </a:cubicBezTo>
                <a:lnTo>
                  <a:pt x="176571" y="3040926"/>
                </a:lnTo>
                <a:cubicBezTo>
                  <a:pt x="79053" y="3040926"/>
                  <a:pt x="1" y="2982307"/>
                  <a:pt x="1" y="2909998"/>
                </a:cubicBezTo>
                <a:lnTo>
                  <a:pt x="1" y="130928"/>
                </a:lnTo>
                <a:cubicBezTo>
                  <a:pt x="1" y="58619"/>
                  <a:pt x="79053" y="0"/>
                  <a:pt x="176571" y="0"/>
                </a:cubicBezTo>
                <a:lnTo>
                  <a:pt x="3354839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0525" tIns="41150" rIns="53341" bIns="2118845" numCol="1" spcCol="1270" anchor="t" anchorCtr="0">
            <a:noAutofit/>
          </a:bodyPr>
          <a:lstStyle/>
          <a:p>
            <a:pPr algn="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cap="small" dirty="0"/>
              <a:t>Accompagnamento all’avvio di impresa e supporto allo start-up</a:t>
            </a:r>
            <a:endParaRPr lang="it-IT" sz="1200" cap="small" dirty="0"/>
          </a:p>
        </p:txBody>
      </p:sp>
      <p:sp>
        <p:nvSpPr>
          <p:cNvPr id="25" name="Figura a mano libera 24"/>
          <p:cNvSpPr/>
          <p:nvPr/>
        </p:nvSpPr>
        <p:spPr>
          <a:xfrm>
            <a:off x="2770929" y="4313720"/>
            <a:ext cx="1831688" cy="2200278"/>
          </a:xfrm>
          <a:custGeom>
            <a:avLst/>
            <a:gdLst>
              <a:gd name="connsiteX0" fmla="*/ 0 w 2630900"/>
              <a:gd name="connsiteY0" fmla="*/ 0 h 3040926"/>
              <a:gd name="connsiteX1" fmla="*/ 2630900 w 2630900"/>
              <a:gd name="connsiteY1" fmla="*/ 0 h 3040926"/>
              <a:gd name="connsiteX2" fmla="*/ 2630900 w 2630900"/>
              <a:gd name="connsiteY2" fmla="*/ 3040926 h 3040926"/>
              <a:gd name="connsiteX3" fmla="*/ 0 w 2630900"/>
              <a:gd name="connsiteY3" fmla="*/ 3040926 h 3040926"/>
              <a:gd name="connsiteX4" fmla="*/ 0 w 2630900"/>
              <a:gd name="connsiteY4" fmla="*/ 0 h 30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30900" h="3040926">
                <a:moveTo>
                  <a:pt x="0" y="0"/>
                </a:moveTo>
                <a:lnTo>
                  <a:pt x="2630900" y="0"/>
                </a:lnTo>
                <a:lnTo>
                  <a:pt x="2630900" y="3040926"/>
                </a:lnTo>
                <a:lnTo>
                  <a:pt x="0" y="304092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2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41148" rIns="0" bIns="0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dirty="0"/>
              <a:t>Percorsi formativi e di accompagnamento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Sviluppo di competenze imprenditoriali dei giovani NEET e affiancamento nella predisposizione del </a:t>
            </a:r>
            <a:r>
              <a:rPr lang="it-IT" sz="1200" b="1" i="1" dirty="0"/>
              <a:t>business </a:t>
            </a:r>
            <a:r>
              <a:rPr lang="it-IT" sz="1200" b="1" i="1" dirty="0" err="1"/>
              <a:t>plan</a:t>
            </a:r>
            <a:r>
              <a:rPr lang="it-IT" sz="1200" b="1" dirty="0"/>
              <a:t> </a:t>
            </a:r>
            <a:r>
              <a:rPr lang="it-IT" sz="1200" dirty="0"/>
              <a:t>(sottomisura interamente delegata alle Regioni/P.A.)</a:t>
            </a:r>
            <a:endParaRPr lang="it-IT" sz="1200" dirty="0"/>
          </a:p>
        </p:txBody>
      </p:sp>
      <p:sp>
        <p:nvSpPr>
          <p:cNvPr id="26" name="Figura a mano libera 25"/>
          <p:cNvSpPr/>
          <p:nvPr/>
        </p:nvSpPr>
        <p:spPr>
          <a:xfrm rot="16200000">
            <a:off x="4815909" y="4343562"/>
            <a:ext cx="2200275" cy="2140595"/>
          </a:xfrm>
          <a:custGeom>
            <a:avLst/>
            <a:gdLst>
              <a:gd name="connsiteX0" fmla="*/ 0 w 2854126"/>
              <a:gd name="connsiteY0" fmla="*/ 142706 h 3040926"/>
              <a:gd name="connsiteX1" fmla="*/ 142706 w 2854126"/>
              <a:gd name="connsiteY1" fmla="*/ 0 h 3040926"/>
              <a:gd name="connsiteX2" fmla="*/ 2711420 w 2854126"/>
              <a:gd name="connsiteY2" fmla="*/ 0 h 3040926"/>
              <a:gd name="connsiteX3" fmla="*/ 2854126 w 2854126"/>
              <a:gd name="connsiteY3" fmla="*/ 142706 h 3040926"/>
              <a:gd name="connsiteX4" fmla="*/ 2854126 w 2854126"/>
              <a:gd name="connsiteY4" fmla="*/ 2898220 h 3040926"/>
              <a:gd name="connsiteX5" fmla="*/ 2711420 w 2854126"/>
              <a:gd name="connsiteY5" fmla="*/ 3040926 h 3040926"/>
              <a:gd name="connsiteX6" fmla="*/ 142706 w 2854126"/>
              <a:gd name="connsiteY6" fmla="*/ 3040926 h 3040926"/>
              <a:gd name="connsiteX7" fmla="*/ 0 w 2854126"/>
              <a:gd name="connsiteY7" fmla="*/ 2898220 h 3040926"/>
              <a:gd name="connsiteX8" fmla="*/ 0 w 2854126"/>
              <a:gd name="connsiteY8" fmla="*/ 142706 h 30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4126" h="3040926">
                <a:moveTo>
                  <a:pt x="2720186" y="1"/>
                </a:moveTo>
                <a:cubicBezTo>
                  <a:pt x="2794158" y="1"/>
                  <a:pt x="2854126" y="68074"/>
                  <a:pt x="2854126" y="152046"/>
                </a:cubicBezTo>
                <a:lnTo>
                  <a:pt x="2854126" y="2888880"/>
                </a:lnTo>
                <a:cubicBezTo>
                  <a:pt x="2854126" y="2972852"/>
                  <a:pt x="2794158" y="3040925"/>
                  <a:pt x="2720186" y="3040925"/>
                </a:cubicBezTo>
                <a:lnTo>
                  <a:pt x="133940" y="3040925"/>
                </a:lnTo>
                <a:cubicBezTo>
                  <a:pt x="59968" y="3040925"/>
                  <a:pt x="0" y="2972852"/>
                  <a:pt x="0" y="2888880"/>
                </a:cubicBezTo>
                <a:lnTo>
                  <a:pt x="0" y="152046"/>
                </a:lnTo>
                <a:cubicBezTo>
                  <a:pt x="0" y="68074"/>
                  <a:pt x="59968" y="1"/>
                  <a:pt x="133940" y="1"/>
                </a:cubicBezTo>
                <a:lnTo>
                  <a:pt x="2720186" y="1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alpha val="90000"/>
              <a:hueOff val="0"/>
              <a:satOff val="0"/>
              <a:lumOff val="0"/>
              <a:alphaOff val="-40000"/>
            </a:schemeClr>
          </a:fillRef>
          <a:effectRef idx="2">
            <a:schemeClr val="accent2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410525" tIns="41149" rIns="53342" bIns="1712476" numCol="1" spcCol="1270" anchor="t" anchorCtr="0">
            <a:noAutofit/>
          </a:bodyPr>
          <a:lstStyle/>
          <a:p>
            <a:pPr algn="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cap="small" dirty="0"/>
              <a:t>Supporto per l’accesso al credito agevolato</a:t>
            </a:r>
            <a:endParaRPr lang="it-IT" sz="1200" cap="small" dirty="0"/>
          </a:p>
        </p:txBody>
      </p:sp>
      <p:sp>
        <p:nvSpPr>
          <p:cNvPr id="27" name="Estrazione 26"/>
          <p:cNvSpPr/>
          <p:nvPr/>
        </p:nvSpPr>
        <p:spPr>
          <a:xfrm rot="5400000">
            <a:off x="4703068" y="6028931"/>
            <a:ext cx="335344" cy="321089"/>
          </a:xfrm>
          <a:prstGeom prst="flowChartExtract">
            <a:avLst/>
          </a:prstGeom>
          <a:scene3d>
            <a:camera prst="orthographicFront"/>
            <a:lightRig rig="flat" dir="t"/>
          </a:scene3d>
          <a:sp3d z="190500" extrusionH="12700" prstMaterial="plastic">
            <a:bevelT w="50800" h="50800"/>
          </a:sp3d>
        </p:spPr>
        <p:style>
          <a:lnRef idx="1">
            <a:schemeClr val="accent2"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igura a mano libera 27"/>
          <p:cNvSpPr/>
          <p:nvPr/>
        </p:nvSpPr>
        <p:spPr>
          <a:xfrm>
            <a:off x="5322095" y="4794002"/>
            <a:ext cx="1560804" cy="1365007"/>
          </a:xfrm>
          <a:custGeom>
            <a:avLst/>
            <a:gdLst>
              <a:gd name="connsiteX0" fmla="*/ 0 w 2126323"/>
              <a:gd name="connsiteY0" fmla="*/ 0 h 3040926"/>
              <a:gd name="connsiteX1" fmla="*/ 2126323 w 2126323"/>
              <a:gd name="connsiteY1" fmla="*/ 0 h 3040926"/>
              <a:gd name="connsiteX2" fmla="*/ 2126323 w 2126323"/>
              <a:gd name="connsiteY2" fmla="*/ 3040926 h 3040926"/>
              <a:gd name="connsiteX3" fmla="*/ 0 w 2126323"/>
              <a:gd name="connsiteY3" fmla="*/ 3040926 h 3040926"/>
              <a:gd name="connsiteX4" fmla="*/ 0 w 2126323"/>
              <a:gd name="connsiteY4" fmla="*/ 0 h 3040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6323" h="3040926">
                <a:moveTo>
                  <a:pt x="0" y="0"/>
                </a:moveTo>
                <a:lnTo>
                  <a:pt x="2126323" y="0"/>
                </a:lnTo>
                <a:lnTo>
                  <a:pt x="2126323" y="3040926"/>
                </a:lnTo>
                <a:lnTo>
                  <a:pt x="0" y="304092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2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0" tIns="41148" rIns="0" bIns="0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dirty="0"/>
              <a:t>Supporto al credito agevolato per i giovani NEET che non hanno accesso ai tradizionali canali di credito</a:t>
            </a:r>
            <a:endParaRPr lang="it-IT" sz="1200" dirty="0"/>
          </a:p>
        </p:txBody>
      </p:sp>
      <p:grpSp>
        <p:nvGrpSpPr>
          <p:cNvPr id="22" name="Gruppo 21"/>
          <p:cNvGrpSpPr/>
          <p:nvPr/>
        </p:nvGrpSpPr>
        <p:grpSpPr>
          <a:xfrm>
            <a:off x="690139" y="4848442"/>
            <a:ext cx="1445639" cy="756001"/>
            <a:chOff x="1015978" y="4322722"/>
            <a:chExt cx="1927518" cy="1008001"/>
          </a:xfrm>
        </p:grpSpPr>
        <p:sp>
          <p:nvSpPr>
            <p:cNvPr id="21" name="Freccia a destra con strisce 20"/>
            <p:cNvSpPr/>
            <p:nvPr/>
          </p:nvSpPr>
          <p:spPr>
            <a:xfrm>
              <a:off x="1077193" y="4322723"/>
              <a:ext cx="1866303" cy="1008000"/>
            </a:xfrm>
            <a:prstGeom prst="stripedRightArrow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/>
            </a:p>
          </p:txBody>
        </p:sp>
        <p:pic>
          <p:nvPicPr>
            <p:cNvPr id="18" name="Immagin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5978" y="4322722"/>
              <a:ext cx="1081690" cy="100800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4635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8001" y="2477692"/>
            <a:ext cx="6447501" cy="91558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 smtClean="0"/>
              <a:t>Per fornire supporto all’accesso al credito, il Ministero ha realizzato, con il supporto di Invitalia, lo strumento finanziario </a:t>
            </a:r>
            <a:r>
              <a:rPr lang="it-IT" b="1" i="1" dirty="0" err="1" smtClean="0"/>
              <a:t>SELFIEmployment</a:t>
            </a:r>
            <a:r>
              <a:rPr lang="it-IT" dirty="0" smtClean="0"/>
              <a:t>: un Fondo rotativo da oltre 124 Milioni per dare credito a iniziative imprenditoriali meritevoli.</a:t>
            </a:r>
            <a:endParaRPr lang="it-IT" dirty="0"/>
          </a:p>
        </p:txBody>
      </p:sp>
      <p:grpSp>
        <p:nvGrpSpPr>
          <p:cNvPr id="64" name="Gruppo 63"/>
          <p:cNvGrpSpPr/>
          <p:nvPr/>
        </p:nvGrpSpPr>
        <p:grpSpPr>
          <a:xfrm>
            <a:off x="3961209" y="3343275"/>
            <a:ext cx="2436020" cy="2013028"/>
            <a:chOff x="2068961" y="1137544"/>
            <a:chExt cx="4262751" cy="4859792"/>
          </a:xfrm>
        </p:grpSpPr>
        <p:sp>
          <p:nvSpPr>
            <p:cNvPr id="58" name="Rettangolo 57"/>
            <p:cNvSpPr/>
            <p:nvPr/>
          </p:nvSpPr>
          <p:spPr>
            <a:xfrm>
              <a:off x="2544792" y="1967447"/>
              <a:ext cx="3786920" cy="402988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it-IT" sz="1050" dirty="0">
                  <a:solidFill>
                    <a:schemeClr val="tx1"/>
                  </a:solidFill>
                </a:rPr>
                <a:t>I vantaggi di </a:t>
              </a:r>
              <a:r>
                <a:rPr lang="it-IT" sz="1050" b="1" i="1" dirty="0" err="1">
                  <a:solidFill>
                    <a:schemeClr val="tx1"/>
                  </a:solidFill>
                </a:rPr>
                <a:t>SELFIEmployment</a:t>
              </a:r>
              <a:r>
                <a:rPr lang="it-IT" sz="1050" dirty="0">
                  <a:solidFill>
                    <a:schemeClr val="tx1"/>
                  </a:solidFill>
                </a:rPr>
                <a:t>:</a:t>
              </a:r>
            </a:p>
            <a:p>
              <a:pPr marL="128588" indent="-128588">
                <a:buFont typeface="Arial" panose="020B0604020202020204" pitchFamily="34" charset="0"/>
                <a:buChar char="•"/>
              </a:pPr>
              <a:r>
                <a:rPr lang="it-IT" sz="1050" dirty="0" err="1">
                  <a:solidFill>
                    <a:schemeClr val="tx1"/>
                  </a:solidFill>
                </a:rPr>
                <a:t>Rotatività</a:t>
              </a:r>
              <a:r>
                <a:rPr lang="it-IT" sz="1050" dirty="0">
                  <a:solidFill>
                    <a:schemeClr val="tx1"/>
                  </a:solidFill>
                </a:rPr>
                <a:t> delle risorse (si alimenta con le restituzioni dei prestiti </a:t>
              </a:r>
              <a:r>
                <a:rPr lang="it-IT" sz="1050" dirty="0">
                  <a:solidFill>
                    <a:schemeClr val="tx1"/>
                  </a:solidFill>
                </a:rPr>
                <a:t>concessi)</a:t>
              </a:r>
              <a:endParaRPr lang="it-IT" sz="1050" dirty="0">
                <a:solidFill>
                  <a:schemeClr val="tx1"/>
                </a:solidFill>
              </a:endParaRPr>
            </a:p>
            <a:p>
              <a:pPr marL="128588" indent="-128588">
                <a:buFont typeface="Arial" panose="020B0604020202020204" pitchFamily="34" charset="0"/>
                <a:buChar char="•"/>
              </a:pPr>
              <a:r>
                <a:rPr lang="it-IT" sz="1050" dirty="0">
                  <a:solidFill>
                    <a:schemeClr val="tx1"/>
                  </a:solidFill>
                </a:rPr>
                <a:t>Responsabilizzazione dei </a:t>
              </a:r>
              <a:r>
                <a:rPr lang="it-IT" sz="1050" dirty="0">
                  <a:solidFill>
                    <a:schemeClr val="tx1"/>
                  </a:solidFill>
                </a:rPr>
                <a:t>destinatari </a:t>
              </a:r>
              <a:r>
                <a:rPr lang="it-IT" sz="1050" dirty="0">
                  <a:solidFill>
                    <a:schemeClr val="tx1"/>
                  </a:solidFill>
                </a:rPr>
                <a:t>(si finanziano iniziative </a:t>
              </a:r>
              <a:r>
                <a:rPr lang="it-IT" sz="1050" dirty="0">
                  <a:solidFill>
                    <a:schemeClr val="tx1"/>
                  </a:solidFill>
                </a:rPr>
                <a:t>solide e sostenibili</a:t>
              </a:r>
              <a:r>
                <a:rPr lang="it-IT" sz="1050" dirty="0">
                  <a:solidFill>
                    <a:schemeClr val="tx1"/>
                  </a:solidFill>
                </a:rPr>
                <a:t>)</a:t>
              </a:r>
            </a:p>
            <a:p>
              <a:pPr marL="128588" indent="-128588">
                <a:buFont typeface="Arial" panose="020B0604020202020204" pitchFamily="34" charset="0"/>
                <a:buChar char="•"/>
              </a:pPr>
              <a:endParaRPr lang="it-IT" sz="1050" dirty="0">
                <a:solidFill>
                  <a:schemeClr val="tx1"/>
                </a:solidFill>
              </a:endParaRPr>
            </a:p>
          </p:txBody>
        </p:sp>
        <p:sp>
          <p:nvSpPr>
            <p:cNvPr id="61" name="Croce 60"/>
            <p:cNvSpPr/>
            <p:nvPr/>
          </p:nvSpPr>
          <p:spPr>
            <a:xfrm>
              <a:off x="2068961" y="1137544"/>
              <a:ext cx="950057" cy="1274639"/>
            </a:xfrm>
            <a:prstGeom prst="plus">
              <a:avLst>
                <a:gd name="adj" fmla="val 328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Connettore 1 62"/>
            <p:cNvSpPr/>
            <p:nvPr/>
          </p:nvSpPr>
          <p:spPr>
            <a:xfrm flipH="1">
              <a:off x="6276167" y="2401524"/>
              <a:ext cx="23033" cy="3340227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aphicFrame>
        <p:nvGraphicFramePr>
          <p:cNvPr id="65" name="Diagramma 64"/>
          <p:cNvGraphicFramePr/>
          <p:nvPr>
            <p:extLst>
              <p:ext uri="{D42A27DB-BD31-4B8C-83A1-F6EECF244321}">
                <p14:modId xmlns:p14="http://schemas.microsoft.com/office/powerpoint/2010/main" val="735262775"/>
              </p:ext>
            </p:extLst>
          </p:nvPr>
        </p:nvGraphicFramePr>
        <p:xfrm>
          <a:off x="1179607" y="3514725"/>
          <a:ext cx="1945784" cy="1841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itolo 1"/>
          <p:cNvSpPr>
            <a:spLocks noGrp="1"/>
          </p:cNvSpPr>
          <p:nvPr>
            <p:ph type="title"/>
          </p:nvPr>
        </p:nvSpPr>
        <p:spPr>
          <a:xfrm>
            <a:off x="437606" y="1345851"/>
            <a:ext cx="6563807" cy="533400"/>
          </a:xfrm>
        </p:spPr>
        <p:txBody>
          <a:bodyPr>
            <a:noAutofit/>
          </a:bodyPr>
          <a:lstStyle/>
          <a:p>
            <a:r>
              <a:rPr lang="it-IT" sz="2200" i="1" spc="-60" dirty="0" err="1" smtClean="0"/>
              <a:t>SELFIEmployment</a:t>
            </a:r>
            <a:r>
              <a:rPr lang="it-IT" sz="2200" i="1" spc="-60" dirty="0" smtClean="0"/>
              <a:t> </a:t>
            </a:r>
            <a:r>
              <a:rPr lang="it-IT" sz="2200" spc="-60" dirty="0" smtClean="0"/>
              <a:t>per il supporto allo </a:t>
            </a:r>
            <a:r>
              <a:rPr lang="it-IT" sz="2200" i="1" spc="-60" dirty="0" smtClean="0"/>
              <a:t>start-up</a:t>
            </a:r>
            <a:endParaRPr lang="it-IT" sz="2200" i="1" spc="-60" dirty="0"/>
          </a:p>
        </p:txBody>
      </p:sp>
    </p:spTree>
    <p:extLst>
      <p:ext uri="{BB962C8B-B14F-4D97-AF65-F5344CB8AC3E}">
        <p14:creationId xmlns:p14="http://schemas.microsoft.com/office/powerpoint/2010/main" val="3825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8001" y="2477692"/>
            <a:ext cx="6447501" cy="79618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b="1" i="1" dirty="0" err="1" smtClean="0"/>
              <a:t>SELFIEmployment</a:t>
            </a:r>
            <a:r>
              <a:rPr lang="it-IT" dirty="0" smtClean="0"/>
              <a:t> utilizzerà risorse del PON IOG (le Regioni/P.A. possono conferire risorse destinate all’autoimpiego-autoimprenditorialità) e risorse del PON SPAO:</a:t>
            </a:r>
            <a:endParaRPr lang="it-IT" dirty="0"/>
          </a:p>
        </p:txBody>
      </p:sp>
      <p:grpSp>
        <p:nvGrpSpPr>
          <p:cNvPr id="30" name="Group 4"/>
          <p:cNvGrpSpPr>
            <a:grpSpLocks noChangeAspect="1"/>
          </p:cNvGrpSpPr>
          <p:nvPr/>
        </p:nvGrpSpPr>
        <p:grpSpPr bwMode="auto">
          <a:xfrm>
            <a:off x="4862373" y="4127181"/>
            <a:ext cx="972566" cy="1269000"/>
            <a:chOff x="1948" y="822"/>
            <a:chExt cx="2344" cy="2823"/>
          </a:xfrm>
        </p:grpSpPr>
        <p:sp>
          <p:nvSpPr>
            <p:cNvPr id="31" name="Freeform 5"/>
            <p:cNvSpPr>
              <a:spLocks/>
            </p:cNvSpPr>
            <p:nvPr/>
          </p:nvSpPr>
          <p:spPr bwMode="auto">
            <a:xfrm>
              <a:off x="2158" y="2373"/>
              <a:ext cx="348" cy="650"/>
            </a:xfrm>
            <a:custGeom>
              <a:avLst/>
              <a:gdLst>
                <a:gd name="T0" fmla="*/ 332 w 354"/>
                <a:gd name="T1" fmla="*/ 180 h 661"/>
                <a:gd name="T2" fmla="*/ 329 w 354"/>
                <a:gd name="T3" fmla="*/ 161 h 661"/>
                <a:gd name="T4" fmla="*/ 323 w 354"/>
                <a:gd name="T5" fmla="*/ 137 h 661"/>
                <a:gd name="T6" fmla="*/ 312 w 354"/>
                <a:gd name="T7" fmla="*/ 111 h 661"/>
                <a:gd name="T8" fmla="*/ 305 w 354"/>
                <a:gd name="T9" fmla="*/ 97 h 661"/>
                <a:gd name="T10" fmla="*/ 323 w 354"/>
                <a:gd name="T11" fmla="*/ 86 h 661"/>
                <a:gd name="T12" fmla="*/ 322 w 354"/>
                <a:gd name="T13" fmla="*/ 77 h 661"/>
                <a:gd name="T14" fmla="*/ 300 w 354"/>
                <a:gd name="T15" fmla="*/ 72 h 661"/>
                <a:gd name="T16" fmla="*/ 302 w 354"/>
                <a:gd name="T17" fmla="*/ 52 h 661"/>
                <a:gd name="T18" fmla="*/ 277 w 354"/>
                <a:gd name="T19" fmla="*/ 42 h 661"/>
                <a:gd name="T20" fmla="*/ 254 w 354"/>
                <a:gd name="T21" fmla="*/ 27 h 661"/>
                <a:gd name="T22" fmla="*/ 224 w 354"/>
                <a:gd name="T23" fmla="*/ 0 h 661"/>
                <a:gd name="T24" fmla="*/ 208 w 354"/>
                <a:gd name="T25" fmla="*/ 33 h 661"/>
                <a:gd name="T26" fmla="*/ 168 w 354"/>
                <a:gd name="T27" fmla="*/ 65 h 661"/>
                <a:gd name="T28" fmla="*/ 121 w 354"/>
                <a:gd name="T29" fmla="*/ 94 h 661"/>
                <a:gd name="T30" fmla="*/ 70 w 354"/>
                <a:gd name="T31" fmla="*/ 115 h 661"/>
                <a:gd name="T32" fmla="*/ 25 w 354"/>
                <a:gd name="T33" fmla="*/ 84 h 661"/>
                <a:gd name="T34" fmla="*/ 7 w 354"/>
                <a:gd name="T35" fmla="*/ 128 h 661"/>
                <a:gd name="T36" fmla="*/ 12 w 354"/>
                <a:gd name="T37" fmla="*/ 153 h 661"/>
                <a:gd name="T38" fmla="*/ 12 w 354"/>
                <a:gd name="T39" fmla="*/ 177 h 661"/>
                <a:gd name="T40" fmla="*/ 33 w 354"/>
                <a:gd name="T41" fmla="*/ 198 h 661"/>
                <a:gd name="T42" fmla="*/ 45 w 354"/>
                <a:gd name="T43" fmla="*/ 238 h 661"/>
                <a:gd name="T44" fmla="*/ 62 w 354"/>
                <a:gd name="T45" fmla="*/ 269 h 661"/>
                <a:gd name="T46" fmla="*/ 49 w 354"/>
                <a:gd name="T47" fmla="*/ 328 h 661"/>
                <a:gd name="T48" fmla="*/ 42 w 354"/>
                <a:gd name="T49" fmla="*/ 357 h 661"/>
                <a:gd name="T50" fmla="*/ 62 w 354"/>
                <a:gd name="T51" fmla="*/ 373 h 661"/>
                <a:gd name="T52" fmla="*/ 67 w 354"/>
                <a:gd name="T53" fmla="*/ 392 h 661"/>
                <a:gd name="T54" fmla="*/ 70 w 354"/>
                <a:gd name="T55" fmla="*/ 419 h 661"/>
                <a:gd name="T56" fmla="*/ 58 w 354"/>
                <a:gd name="T57" fmla="*/ 419 h 661"/>
                <a:gd name="T58" fmla="*/ 53 w 354"/>
                <a:gd name="T59" fmla="*/ 461 h 661"/>
                <a:gd name="T60" fmla="*/ 38 w 354"/>
                <a:gd name="T61" fmla="*/ 496 h 661"/>
                <a:gd name="T62" fmla="*/ 36 w 354"/>
                <a:gd name="T63" fmla="*/ 530 h 661"/>
                <a:gd name="T64" fmla="*/ 23 w 354"/>
                <a:gd name="T65" fmla="*/ 552 h 661"/>
                <a:gd name="T66" fmla="*/ 47 w 354"/>
                <a:gd name="T67" fmla="*/ 579 h 661"/>
                <a:gd name="T68" fmla="*/ 58 w 354"/>
                <a:gd name="T69" fmla="*/ 615 h 661"/>
                <a:gd name="T70" fmla="*/ 74 w 354"/>
                <a:gd name="T71" fmla="*/ 650 h 661"/>
                <a:gd name="T72" fmla="*/ 87 w 354"/>
                <a:gd name="T73" fmla="*/ 627 h 661"/>
                <a:gd name="T74" fmla="*/ 122 w 354"/>
                <a:gd name="T75" fmla="*/ 645 h 661"/>
                <a:gd name="T76" fmla="*/ 139 w 354"/>
                <a:gd name="T77" fmla="*/ 644 h 661"/>
                <a:gd name="T78" fmla="*/ 145 w 354"/>
                <a:gd name="T79" fmla="*/ 637 h 661"/>
                <a:gd name="T80" fmla="*/ 153 w 354"/>
                <a:gd name="T81" fmla="*/ 623 h 661"/>
                <a:gd name="T82" fmla="*/ 164 w 354"/>
                <a:gd name="T83" fmla="*/ 587 h 661"/>
                <a:gd name="T84" fmla="*/ 175 w 354"/>
                <a:gd name="T85" fmla="*/ 559 h 661"/>
                <a:gd name="T86" fmla="*/ 198 w 354"/>
                <a:gd name="T87" fmla="*/ 562 h 661"/>
                <a:gd name="T88" fmla="*/ 231 w 354"/>
                <a:gd name="T89" fmla="*/ 572 h 661"/>
                <a:gd name="T90" fmla="*/ 277 w 354"/>
                <a:gd name="T91" fmla="*/ 587 h 661"/>
                <a:gd name="T92" fmla="*/ 284 w 354"/>
                <a:gd name="T93" fmla="*/ 546 h 661"/>
                <a:gd name="T94" fmla="*/ 291 w 354"/>
                <a:gd name="T95" fmla="*/ 527 h 661"/>
                <a:gd name="T96" fmla="*/ 309 w 354"/>
                <a:gd name="T97" fmla="*/ 477 h 661"/>
                <a:gd name="T98" fmla="*/ 311 w 354"/>
                <a:gd name="T99" fmla="*/ 433 h 661"/>
                <a:gd name="T100" fmla="*/ 316 w 354"/>
                <a:gd name="T101" fmla="*/ 384 h 661"/>
                <a:gd name="T102" fmla="*/ 319 w 354"/>
                <a:gd name="T103" fmla="*/ 364 h 661"/>
                <a:gd name="T104" fmla="*/ 323 w 354"/>
                <a:gd name="T105" fmla="*/ 330 h 661"/>
                <a:gd name="T106" fmla="*/ 305 w 354"/>
                <a:gd name="T107" fmla="*/ 277 h 661"/>
                <a:gd name="T108" fmla="*/ 345 w 354"/>
                <a:gd name="T109" fmla="*/ 210 h 66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354" h="661">
                  <a:moveTo>
                    <a:pt x="349" y="201"/>
                  </a:moveTo>
                  <a:lnTo>
                    <a:pt x="340" y="199"/>
                  </a:lnTo>
                  <a:lnTo>
                    <a:pt x="338" y="183"/>
                  </a:lnTo>
                  <a:lnTo>
                    <a:pt x="342" y="178"/>
                  </a:lnTo>
                  <a:lnTo>
                    <a:pt x="342" y="174"/>
                  </a:lnTo>
                  <a:lnTo>
                    <a:pt x="335" y="164"/>
                  </a:lnTo>
                  <a:lnTo>
                    <a:pt x="336" y="146"/>
                  </a:lnTo>
                  <a:lnTo>
                    <a:pt x="329" y="144"/>
                  </a:lnTo>
                  <a:lnTo>
                    <a:pt x="329" y="139"/>
                  </a:lnTo>
                  <a:lnTo>
                    <a:pt x="336" y="128"/>
                  </a:lnTo>
                  <a:lnTo>
                    <a:pt x="336" y="121"/>
                  </a:lnTo>
                  <a:lnTo>
                    <a:pt x="317" y="113"/>
                  </a:lnTo>
                  <a:lnTo>
                    <a:pt x="314" y="105"/>
                  </a:lnTo>
                  <a:lnTo>
                    <a:pt x="289" y="108"/>
                  </a:lnTo>
                  <a:lnTo>
                    <a:pt x="310" y="99"/>
                  </a:lnTo>
                  <a:lnTo>
                    <a:pt x="317" y="88"/>
                  </a:lnTo>
                  <a:lnTo>
                    <a:pt x="323" y="92"/>
                  </a:lnTo>
                  <a:lnTo>
                    <a:pt x="329" y="87"/>
                  </a:lnTo>
                  <a:lnTo>
                    <a:pt x="329" y="82"/>
                  </a:lnTo>
                  <a:lnTo>
                    <a:pt x="328" y="78"/>
                  </a:lnTo>
                  <a:lnTo>
                    <a:pt x="326" y="76"/>
                  </a:lnTo>
                  <a:lnTo>
                    <a:pt x="325" y="75"/>
                  </a:lnTo>
                  <a:lnTo>
                    <a:pt x="305" y="73"/>
                  </a:lnTo>
                  <a:lnTo>
                    <a:pt x="298" y="66"/>
                  </a:lnTo>
                  <a:lnTo>
                    <a:pt x="301" y="61"/>
                  </a:lnTo>
                  <a:lnTo>
                    <a:pt x="307" y="53"/>
                  </a:lnTo>
                  <a:lnTo>
                    <a:pt x="301" y="36"/>
                  </a:lnTo>
                  <a:lnTo>
                    <a:pt x="287" y="39"/>
                  </a:lnTo>
                  <a:lnTo>
                    <a:pt x="282" y="43"/>
                  </a:lnTo>
                  <a:lnTo>
                    <a:pt x="276" y="28"/>
                  </a:lnTo>
                  <a:lnTo>
                    <a:pt x="271" y="27"/>
                  </a:lnTo>
                  <a:lnTo>
                    <a:pt x="258" y="27"/>
                  </a:lnTo>
                  <a:lnTo>
                    <a:pt x="246" y="23"/>
                  </a:lnTo>
                  <a:lnTo>
                    <a:pt x="244" y="16"/>
                  </a:lnTo>
                  <a:lnTo>
                    <a:pt x="228" y="0"/>
                  </a:lnTo>
                  <a:lnTo>
                    <a:pt x="226" y="27"/>
                  </a:lnTo>
                  <a:lnTo>
                    <a:pt x="223" y="34"/>
                  </a:lnTo>
                  <a:lnTo>
                    <a:pt x="212" y="34"/>
                  </a:lnTo>
                  <a:lnTo>
                    <a:pt x="191" y="46"/>
                  </a:lnTo>
                  <a:lnTo>
                    <a:pt x="182" y="61"/>
                  </a:lnTo>
                  <a:lnTo>
                    <a:pt x="171" y="66"/>
                  </a:lnTo>
                  <a:lnTo>
                    <a:pt x="164" y="64"/>
                  </a:lnTo>
                  <a:lnTo>
                    <a:pt x="142" y="97"/>
                  </a:lnTo>
                  <a:lnTo>
                    <a:pt x="123" y="96"/>
                  </a:lnTo>
                  <a:lnTo>
                    <a:pt x="95" y="108"/>
                  </a:lnTo>
                  <a:lnTo>
                    <a:pt x="88" y="117"/>
                  </a:lnTo>
                  <a:lnTo>
                    <a:pt x="71" y="117"/>
                  </a:lnTo>
                  <a:lnTo>
                    <a:pt x="52" y="113"/>
                  </a:lnTo>
                  <a:lnTo>
                    <a:pt x="27" y="101"/>
                  </a:lnTo>
                  <a:lnTo>
                    <a:pt x="25" y="85"/>
                  </a:lnTo>
                  <a:lnTo>
                    <a:pt x="18" y="66"/>
                  </a:lnTo>
                  <a:lnTo>
                    <a:pt x="11" y="70"/>
                  </a:lnTo>
                  <a:lnTo>
                    <a:pt x="7" y="130"/>
                  </a:lnTo>
                  <a:lnTo>
                    <a:pt x="0" y="139"/>
                  </a:lnTo>
                  <a:lnTo>
                    <a:pt x="5" y="149"/>
                  </a:lnTo>
                  <a:lnTo>
                    <a:pt x="12" y="156"/>
                  </a:lnTo>
                  <a:lnTo>
                    <a:pt x="2" y="169"/>
                  </a:lnTo>
                  <a:lnTo>
                    <a:pt x="5" y="178"/>
                  </a:lnTo>
                  <a:lnTo>
                    <a:pt x="12" y="180"/>
                  </a:lnTo>
                  <a:lnTo>
                    <a:pt x="23" y="183"/>
                  </a:lnTo>
                  <a:lnTo>
                    <a:pt x="39" y="187"/>
                  </a:lnTo>
                  <a:lnTo>
                    <a:pt x="34" y="201"/>
                  </a:lnTo>
                  <a:lnTo>
                    <a:pt x="41" y="210"/>
                  </a:lnTo>
                  <a:lnTo>
                    <a:pt x="46" y="226"/>
                  </a:lnTo>
                  <a:lnTo>
                    <a:pt x="46" y="242"/>
                  </a:lnTo>
                  <a:lnTo>
                    <a:pt x="45" y="251"/>
                  </a:lnTo>
                  <a:lnTo>
                    <a:pt x="57" y="257"/>
                  </a:lnTo>
                  <a:lnTo>
                    <a:pt x="63" y="274"/>
                  </a:lnTo>
                  <a:lnTo>
                    <a:pt x="55" y="283"/>
                  </a:lnTo>
                  <a:lnTo>
                    <a:pt x="59" y="327"/>
                  </a:lnTo>
                  <a:lnTo>
                    <a:pt x="50" y="334"/>
                  </a:lnTo>
                  <a:lnTo>
                    <a:pt x="41" y="326"/>
                  </a:lnTo>
                  <a:lnTo>
                    <a:pt x="39" y="338"/>
                  </a:lnTo>
                  <a:lnTo>
                    <a:pt x="43" y="363"/>
                  </a:lnTo>
                  <a:lnTo>
                    <a:pt x="41" y="372"/>
                  </a:lnTo>
                  <a:lnTo>
                    <a:pt x="48" y="381"/>
                  </a:lnTo>
                  <a:lnTo>
                    <a:pt x="63" y="379"/>
                  </a:lnTo>
                  <a:lnTo>
                    <a:pt x="68" y="376"/>
                  </a:lnTo>
                  <a:lnTo>
                    <a:pt x="75" y="386"/>
                  </a:lnTo>
                  <a:lnTo>
                    <a:pt x="68" y="399"/>
                  </a:lnTo>
                  <a:lnTo>
                    <a:pt x="68" y="413"/>
                  </a:lnTo>
                  <a:lnTo>
                    <a:pt x="71" y="426"/>
                  </a:lnTo>
                  <a:lnTo>
                    <a:pt x="62" y="427"/>
                  </a:lnTo>
                  <a:lnTo>
                    <a:pt x="60" y="427"/>
                  </a:lnTo>
                  <a:lnTo>
                    <a:pt x="59" y="426"/>
                  </a:lnTo>
                  <a:lnTo>
                    <a:pt x="57" y="411"/>
                  </a:lnTo>
                  <a:lnTo>
                    <a:pt x="46" y="420"/>
                  </a:lnTo>
                  <a:lnTo>
                    <a:pt x="54" y="469"/>
                  </a:lnTo>
                  <a:lnTo>
                    <a:pt x="50" y="476"/>
                  </a:lnTo>
                  <a:lnTo>
                    <a:pt x="43" y="478"/>
                  </a:lnTo>
                  <a:lnTo>
                    <a:pt x="39" y="504"/>
                  </a:lnTo>
                  <a:lnTo>
                    <a:pt x="34" y="512"/>
                  </a:lnTo>
                  <a:lnTo>
                    <a:pt x="29" y="525"/>
                  </a:lnTo>
                  <a:lnTo>
                    <a:pt x="37" y="539"/>
                  </a:lnTo>
                  <a:lnTo>
                    <a:pt x="37" y="548"/>
                  </a:lnTo>
                  <a:lnTo>
                    <a:pt x="27" y="552"/>
                  </a:lnTo>
                  <a:lnTo>
                    <a:pt x="23" y="561"/>
                  </a:lnTo>
                  <a:lnTo>
                    <a:pt x="32" y="566"/>
                  </a:lnTo>
                  <a:lnTo>
                    <a:pt x="45" y="579"/>
                  </a:lnTo>
                  <a:lnTo>
                    <a:pt x="48" y="589"/>
                  </a:lnTo>
                  <a:lnTo>
                    <a:pt x="63" y="598"/>
                  </a:lnTo>
                  <a:lnTo>
                    <a:pt x="66" y="611"/>
                  </a:lnTo>
                  <a:lnTo>
                    <a:pt x="59" y="625"/>
                  </a:lnTo>
                  <a:lnTo>
                    <a:pt x="68" y="638"/>
                  </a:lnTo>
                  <a:lnTo>
                    <a:pt x="75" y="645"/>
                  </a:lnTo>
                  <a:lnTo>
                    <a:pt x="75" y="661"/>
                  </a:lnTo>
                  <a:lnTo>
                    <a:pt x="82" y="661"/>
                  </a:lnTo>
                  <a:lnTo>
                    <a:pt x="88" y="645"/>
                  </a:lnTo>
                  <a:lnTo>
                    <a:pt x="89" y="638"/>
                  </a:lnTo>
                  <a:lnTo>
                    <a:pt x="98" y="638"/>
                  </a:lnTo>
                  <a:lnTo>
                    <a:pt x="109" y="656"/>
                  </a:lnTo>
                  <a:lnTo>
                    <a:pt x="124" y="656"/>
                  </a:lnTo>
                  <a:lnTo>
                    <a:pt x="134" y="656"/>
                  </a:lnTo>
                  <a:lnTo>
                    <a:pt x="141" y="655"/>
                  </a:lnTo>
                  <a:lnTo>
                    <a:pt x="145" y="652"/>
                  </a:lnTo>
                  <a:lnTo>
                    <a:pt x="148" y="648"/>
                  </a:lnTo>
                  <a:lnTo>
                    <a:pt x="149" y="644"/>
                  </a:lnTo>
                  <a:lnTo>
                    <a:pt x="151" y="639"/>
                  </a:lnTo>
                  <a:lnTo>
                    <a:pt x="156" y="634"/>
                  </a:lnTo>
                  <a:lnTo>
                    <a:pt x="162" y="629"/>
                  </a:lnTo>
                  <a:lnTo>
                    <a:pt x="171" y="611"/>
                  </a:lnTo>
                  <a:lnTo>
                    <a:pt x="167" y="597"/>
                  </a:lnTo>
                  <a:lnTo>
                    <a:pt x="162" y="588"/>
                  </a:lnTo>
                  <a:lnTo>
                    <a:pt x="173" y="579"/>
                  </a:lnTo>
                  <a:lnTo>
                    <a:pt x="178" y="568"/>
                  </a:lnTo>
                  <a:lnTo>
                    <a:pt x="187" y="579"/>
                  </a:lnTo>
                  <a:lnTo>
                    <a:pt x="198" y="575"/>
                  </a:lnTo>
                  <a:lnTo>
                    <a:pt x="201" y="572"/>
                  </a:lnTo>
                  <a:lnTo>
                    <a:pt x="207" y="570"/>
                  </a:lnTo>
                  <a:lnTo>
                    <a:pt x="225" y="570"/>
                  </a:lnTo>
                  <a:lnTo>
                    <a:pt x="235" y="582"/>
                  </a:lnTo>
                  <a:lnTo>
                    <a:pt x="250" y="593"/>
                  </a:lnTo>
                  <a:lnTo>
                    <a:pt x="258" y="604"/>
                  </a:lnTo>
                  <a:lnTo>
                    <a:pt x="282" y="597"/>
                  </a:lnTo>
                  <a:lnTo>
                    <a:pt x="289" y="586"/>
                  </a:lnTo>
                  <a:lnTo>
                    <a:pt x="287" y="564"/>
                  </a:lnTo>
                  <a:lnTo>
                    <a:pt x="289" y="555"/>
                  </a:lnTo>
                  <a:lnTo>
                    <a:pt x="301" y="554"/>
                  </a:lnTo>
                  <a:lnTo>
                    <a:pt x="303" y="545"/>
                  </a:lnTo>
                  <a:lnTo>
                    <a:pt x="296" y="536"/>
                  </a:lnTo>
                  <a:lnTo>
                    <a:pt x="303" y="520"/>
                  </a:lnTo>
                  <a:lnTo>
                    <a:pt x="305" y="492"/>
                  </a:lnTo>
                  <a:lnTo>
                    <a:pt x="314" y="485"/>
                  </a:lnTo>
                  <a:lnTo>
                    <a:pt x="309" y="472"/>
                  </a:lnTo>
                  <a:lnTo>
                    <a:pt x="310" y="444"/>
                  </a:lnTo>
                  <a:lnTo>
                    <a:pt x="316" y="440"/>
                  </a:lnTo>
                  <a:lnTo>
                    <a:pt x="316" y="413"/>
                  </a:lnTo>
                  <a:lnTo>
                    <a:pt x="323" y="408"/>
                  </a:lnTo>
                  <a:lnTo>
                    <a:pt x="321" y="390"/>
                  </a:lnTo>
                  <a:lnTo>
                    <a:pt x="321" y="383"/>
                  </a:lnTo>
                  <a:lnTo>
                    <a:pt x="329" y="377"/>
                  </a:lnTo>
                  <a:lnTo>
                    <a:pt x="325" y="370"/>
                  </a:lnTo>
                  <a:lnTo>
                    <a:pt x="323" y="351"/>
                  </a:lnTo>
                  <a:lnTo>
                    <a:pt x="333" y="345"/>
                  </a:lnTo>
                  <a:lnTo>
                    <a:pt x="329" y="336"/>
                  </a:lnTo>
                  <a:lnTo>
                    <a:pt x="323" y="327"/>
                  </a:lnTo>
                  <a:lnTo>
                    <a:pt x="310" y="318"/>
                  </a:lnTo>
                  <a:lnTo>
                    <a:pt x="310" y="282"/>
                  </a:lnTo>
                  <a:lnTo>
                    <a:pt x="351" y="239"/>
                  </a:lnTo>
                  <a:lnTo>
                    <a:pt x="354" y="223"/>
                  </a:lnTo>
                  <a:lnTo>
                    <a:pt x="351" y="214"/>
                  </a:lnTo>
                  <a:lnTo>
                    <a:pt x="349" y="201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2766" y="1406"/>
              <a:ext cx="1" cy="2"/>
            </a:xfrm>
            <a:prstGeom prst="line">
              <a:avLst/>
            </a:prstGeom>
            <a:noFill/>
            <a:ln w="31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3" name="Freeform 7"/>
            <p:cNvSpPr>
              <a:spLocks/>
            </p:cNvSpPr>
            <p:nvPr/>
          </p:nvSpPr>
          <p:spPr bwMode="auto">
            <a:xfrm>
              <a:off x="3038" y="3186"/>
              <a:ext cx="685" cy="459"/>
            </a:xfrm>
            <a:custGeom>
              <a:avLst/>
              <a:gdLst>
                <a:gd name="T0" fmla="*/ 614 w 697"/>
                <a:gd name="T1" fmla="*/ 12 h 467"/>
                <a:gd name="T2" fmla="*/ 579 w 697"/>
                <a:gd name="T3" fmla="*/ 56 h 467"/>
                <a:gd name="T4" fmla="*/ 534 w 697"/>
                <a:gd name="T5" fmla="*/ 34 h 467"/>
                <a:gd name="T6" fmla="*/ 501 w 697"/>
                <a:gd name="T7" fmla="*/ 50 h 467"/>
                <a:gd name="T8" fmla="*/ 428 w 697"/>
                <a:gd name="T9" fmla="*/ 84 h 467"/>
                <a:gd name="T10" fmla="*/ 341 w 697"/>
                <a:gd name="T11" fmla="*/ 77 h 467"/>
                <a:gd name="T12" fmla="*/ 304 w 697"/>
                <a:gd name="T13" fmla="*/ 98 h 467"/>
                <a:gd name="T14" fmla="*/ 238 w 697"/>
                <a:gd name="T15" fmla="*/ 72 h 467"/>
                <a:gd name="T16" fmla="*/ 202 w 697"/>
                <a:gd name="T17" fmla="*/ 61 h 467"/>
                <a:gd name="T18" fmla="*/ 196 w 697"/>
                <a:gd name="T19" fmla="*/ 41 h 467"/>
                <a:gd name="T20" fmla="*/ 180 w 697"/>
                <a:gd name="T21" fmla="*/ 40 h 467"/>
                <a:gd name="T22" fmla="*/ 157 w 697"/>
                <a:gd name="T23" fmla="*/ 43 h 467"/>
                <a:gd name="T24" fmla="*/ 133 w 697"/>
                <a:gd name="T25" fmla="*/ 67 h 467"/>
                <a:gd name="T26" fmla="*/ 122 w 697"/>
                <a:gd name="T27" fmla="*/ 84 h 467"/>
                <a:gd name="T28" fmla="*/ 79 w 697"/>
                <a:gd name="T29" fmla="*/ 74 h 467"/>
                <a:gd name="T30" fmla="*/ 70 w 697"/>
                <a:gd name="T31" fmla="*/ 49 h 467"/>
                <a:gd name="T32" fmla="*/ 59 w 697"/>
                <a:gd name="T33" fmla="*/ 63 h 467"/>
                <a:gd name="T34" fmla="*/ 28 w 697"/>
                <a:gd name="T35" fmla="*/ 77 h 467"/>
                <a:gd name="T36" fmla="*/ 16 w 697"/>
                <a:gd name="T37" fmla="*/ 103 h 467"/>
                <a:gd name="T38" fmla="*/ 7 w 697"/>
                <a:gd name="T39" fmla="*/ 133 h 467"/>
                <a:gd name="T40" fmla="*/ 7 w 697"/>
                <a:gd name="T41" fmla="*/ 169 h 467"/>
                <a:gd name="T42" fmla="*/ 43 w 697"/>
                <a:gd name="T43" fmla="*/ 200 h 467"/>
                <a:gd name="T44" fmla="*/ 74 w 697"/>
                <a:gd name="T45" fmla="*/ 215 h 467"/>
                <a:gd name="T46" fmla="*/ 108 w 697"/>
                <a:gd name="T47" fmla="*/ 209 h 467"/>
                <a:gd name="T48" fmla="*/ 148 w 697"/>
                <a:gd name="T49" fmla="*/ 229 h 467"/>
                <a:gd name="T50" fmla="*/ 180 w 697"/>
                <a:gd name="T51" fmla="*/ 252 h 467"/>
                <a:gd name="T52" fmla="*/ 240 w 697"/>
                <a:gd name="T53" fmla="*/ 296 h 467"/>
                <a:gd name="T54" fmla="*/ 273 w 697"/>
                <a:gd name="T55" fmla="*/ 312 h 467"/>
                <a:gd name="T56" fmla="*/ 316 w 697"/>
                <a:gd name="T57" fmla="*/ 338 h 467"/>
                <a:gd name="T58" fmla="*/ 326 w 697"/>
                <a:gd name="T59" fmla="*/ 341 h 467"/>
                <a:gd name="T60" fmla="*/ 339 w 697"/>
                <a:gd name="T61" fmla="*/ 341 h 467"/>
                <a:gd name="T62" fmla="*/ 343 w 697"/>
                <a:gd name="T63" fmla="*/ 338 h 467"/>
                <a:gd name="T64" fmla="*/ 345 w 697"/>
                <a:gd name="T65" fmla="*/ 335 h 467"/>
                <a:gd name="T66" fmla="*/ 354 w 697"/>
                <a:gd name="T67" fmla="*/ 331 h 467"/>
                <a:gd name="T68" fmla="*/ 388 w 697"/>
                <a:gd name="T69" fmla="*/ 340 h 467"/>
                <a:gd name="T70" fmla="*/ 435 w 697"/>
                <a:gd name="T71" fmla="*/ 397 h 467"/>
                <a:gd name="T72" fmla="*/ 444 w 697"/>
                <a:gd name="T73" fmla="*/ 420 h 467"/>
                <a:gd name="T74" fmla="*/ 455 w 697"/>
                <a:gd name="T75" fmla="*/ 426 h 467"/>
                <a:gd name="T76" fmla="*/ 464 w 697"/>
                <a:gd name="T77" fmla="*/ 426 h 467"/>
                <a:gd name="T78" fmla="*/ 502 w 697"/>
                <a:gd name="T79" fmla="*/ 442 h 467"/>
                <a:gd name="T80" fmla="*/ 544 w 697"/>
                <a:gd name="T81" fmla="*/ 435 h 467"/>
                <a:gd name="T82" fmla="*/ 569 w 697"/>
                <a:gd name="T83" fmla="*/ 444 h 467"/>
                <a:gd name="T84" fmla="*/ 569 w 697"/>
                <a:gd name="T85" fmla="*/ 450 h 467"/>
                <a:gd name="T86" fmla="*/ 572 w 697"/>
                <a:gd name="T87" fmla="*/ 457 h 467"/>
                <a:gd name="T88" fmla="*/ 592 w 697"/>
                <a:gd name="T89" fmla="*/ 453 h 467"/>
                <a:gd name="T90" fmla="*/ 585 w 697"/>
                <a:gd name="T91" fmla="*/ 397 h 467"/>
                <a:gd name="T92" fmla="*/ 599 w 697"/>
                <a:gd name="T93" fmla="*/ 371 h 467"/>
                <a:gd name="T94" fmla="*/ 619 w 697"/>
                <a:gd name="T95" fmla="*/ 362 h 467"/>
                <a:gd name="T96" fmla="*/ 614 w 697"/>
                <a:gd name="T97" fmla="*/ 338 h 467"/>
                <a:gd name="T98" fmla="*/ 605 w 697"/>
                <a:gd name="T99" fmla="*/ 312 h 467"/>
                <a:gd name="T100" fmla="*/ 614 w 697"/>
                <a:gd name="T101" fmla="*/ 300 h 467"/>
                <a:gd name="T102" fmla="*/ 585 w 697"/>
                <a:gd name="T103" fmla="*/ 273 h 467"/>
                <a:gd name="T104" fmla="*/ 576 w 697"/>
                <a:gd name="T105" fmla="*/ 245 h 467"/>
                <a:gd name="T106" fmla="*/ 579 w 697"/>
                <a:gd name="T107" fmla="*/ 218 h 467"/>
                <a:gd name="T108" fmla="*/ 597 w 697"/>
                <a:gd name="T109" fmla="*/ 200 h 467"/>
                <a:gd name="T110" fmla="*/ 607 w 697"/>
                <a:gd name="T111" fmla="*/ 167 h 467"/>
                <a:gd name="T112" fmla="*/ 621 w 697"/>
                <a:gd name="T113" fmla="*/ 125 h 467"/>
                <a:gd name="T114" fmla="*/ 641 w 697"/>
                <a:gd name="T115" fmla="*/ 87 h 467"/>
                <a:gd name="T116" fmla="*/ 672 w 697"/>
                <a:gd name="T117" fmla="*/ 29 h 467"/>
                <a:gd name="T118" fmla="*/ 685 w 697"/>
                <a:gd name="T119" fmla="*/ 10 h 46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97" h="467">
                  <a:moveTo>
                    <a:pt x="680" y="0"/>
                  </a:moveTo>
                  <a:lnTo>
                    <a:pt x="625" y="12"/>
                  </a:lnTo>
                  <a:lnTo>
                    <a:pt x="602" y="51"/>
                  </a:lnTo>
                  <a:lnTo>
                    <a:pt x="589" y="57"/>
                  </a:lnTo>
                  <a:lnTo>
                    <a:pt x="554" y="51"/>
                  </a:lnTo>
                  <a:lnTo>
                    <a:pt x="543" y="35"/>
                  </a:lnTo>
                  <a:lnTo>
                    <a:pt x="525" y="46"/>
                  </a:lnTo>
                  <a:lnTo>
                    <a:pt x="510" y="51"/>
                  </a:lnTo>
                  <a:lnTo>
                    <a:pt x="497" y="62"/>
                  </a:lnTo>
                  <a:lnTo>
                    <a:pt x="436" y="85"/>
                  </a:lnTo>
                  <a:lnTo>
                    <a:pt x="374" y="87"/>
                  </a:lnTo>
                  <a:lnTo>
                    <a:pt x="347" y="78"/>
                  </a:lnTo>
                  <a:lnTo>
                    <a:pt x="329" y="87"/>
                  </a:lnTo>
                  <a:lnTo>
                    <a:pt x="309" y="100"/>
                  </a:lnTo>
                  <a:lnTo>
                    <a:pt x="267" y="94"/>
                  </a:lnTo>
                  <a:lnTo>
                    <a:pt x="242" y="73"/>
                  </a:lnTo>
                  <a:lnTo>
                    <a:pt x="242" y="62"/>
                  </a:lnTo>
                  <a:lnTo>
                    <a:pt x="206" y="62"/>
                  </a:lnTo>
                  <a:lnTo>
                    <a:pt x="210" y="46"/>
                  </a:lnTo>
                  <a:lnTo>
                    <a:pt x="199" y="42"/>
                  </a:lnTo>
                  <a:lnTo>
                    <a:pt x="194" y="34"/>
                  </a:lnTo>
                  <a:lnTo>
                    <a:pt x="183" y="41"/>
                  </a:lnTo>
                  <a:lnTo>
                    <a:pt x="171" y="51"/>
                  </a:lnTo>
                  <a:lnTo>
                    <a:pt x="160" y="44"/>
                  </a:lnTo>
                  <a:lnTo>
                    <a:pt x="140" y="44"/>
                  </a:lnTo>
                  <a:lnTo>
                    <a:pt x="135" y="68"/>
                  </a:lnTo>
                  <a:lnTo>
                    <a:pt x="140" y="78"/>
                  </a:lnTo>
                  <a:lnTo>
                    <a:pt x="124" y="85"/>
                  </a:lnTo>
                  <a:lnTo>
                    <a:pt x="95" y="84"/>
                  </a:lnTo>
                  <a:lnTo>
                    <a:pt x="80" y="75"/>
                  </a:lnTo>
                  <a:lnTo>
                    <a:pt x="77" y="57"/>
                  </a:lnTo>
                  <a:lnTo>
                    <a:pt x="71" y="50"/>
                  </a:lnTo>
                  <a:lnTo>
                    <a:pt x="60" y="42"/>
                  </a:lnTo>
                  <a:lnTo>
                    <a:pt x="60" y="64"/>
                  </a:lnTo>
                  <a:lnTo>
                    <a:pt x="44" y="66"/>
                  </a:lnTo>
                  <a:lnTo>
                    <a:pt x="28" y="78"/>
                  </a:lnTo>
                  <a:lnTo>
                    <a:pt x="18" y="96"/>
                  </a:lnTo>
                  <a:lnTo>
                    <a:pt x="16" y="105"/>
                  </a:lnTo>
                  <a:lnTo>
                    <a:pt x="7" y="114"/>
                  </a:lnTo>
                  <a:lnTo>
                    <a:pt x="7" y="135"/>
                  </a:lnTo>
                  <a:lnTo>
                    <a:pt x="0" y="145"/>
                  </a:lnTo>
                  <a:lnTo>
                    <a:pt x="7" y="172"/>
                  </a:lnTo>
                  <a:lnTo>
                    <a:pt x="21" y="192"/>
                  </a:lnTo>
                  <a:lnTo>
                    <a:pt x="44" y="203"/>
                  </a:lnTo>
                  <a:lnTo>
                    <a:pt x="55" y="219"/>
                  </a:lnTo>
                  <a:lnTo>
                    <a:pt x="75" y="219"/>
                  </a:lnTo>
                  <a:lnTo>
                    <a:pt x="90" y="210"/>
                  </a:lnTo>
                  <a:lnTo>
                    <a:pt x="110" y="213"/>
                  </a:lnTo>
                  <a:lnTo>
                    <a:pt x="131" y="237"/>
                  </a:lnTo>
                  <a:lnTo>
                    <a:pt x="151" y="233"/>
                  </a:lnTo>
                  <a:lnTo>
                    <a:pt x="172" y="237"/>
                  </a:lnTo>
                  <a:lnTo>
                    <a:pt x="183" y="256"/>
                  </a:lnTo>
                  <a:lnTo>
                    <a:pt x="212" y="285"/>
                  </a:lnTo>
                  <a:lnTo>
                    <a:pt x="244" y="301"/>
                  </a:lnTo>
                  <a:lnTo>
                    <a:pt x="256" y="297"/>
                  </a:lnTo>
                  <a:lnTo>
                    <a:pt x="278" y="317"/>
                  </a:lnTo>
                  <a:lnTo>
                    <a:pt x="307" y="333"/>
                  </a:lnTo>
                  <a:lnTo>
                    <a:pt x="322" y="344"/>
                  </a:lnTo>
                  <a:lnTo>
                    <a:pt x="332" y="347"/>
                  </a:lnTo>
                  <a:lnTo>
                    <a:pt x="339" y="348"/>
                  </a:lnTo>
                  <a:lnTo>
                    <a:pt x="345" y="347"/>
                  </a:lnTo>
                  <a:lnTo>
                    <a:pt x="347" y="346"/>
                  </a:lnTo>
                  <a:lnTo>
                    <a:pt x="349" y="344"/>
                  </a:lnTo>
                  <a:lnTo>
                    <a:pt x="351" y="341"/>
                  </a:lnTo>
                  <a:lnTo>
                    <a:pt x="355" y="338"/>
                  </a:lnTo>
                  <a:lnTo>
                    <a:pt x="360" y="337"/>
                  </a:lnTo>
                  <a:lnTo>
                    <a:pt x="367" y="337"/>
                  </a:lnTo>
                  <a:lnTo>
                    <a:pt x="395" y="346"/>
                  </a:lnTo>
                  <a:lnTo>
                    <a:pt x="422" y="368"/>
                  </a:lnTo>
                  <a:lnTo>
                    <a:pt x="443" y="404"/>
                  </a:lnTo>
                  <a:lnTo>
                    <a:pt x="452" y="427"/>
                  </a:lnTo>
                  <a:lnTo>
                    <a:pt x="458" y="431"/>
                  </a:lnTo>
                  <a:lnTo>
                    <a:pt x="463" y="433"/>
                  </a:lnTo>
                  <a:lnTo>
                    <a:pt x="468" y="433"/>
                  </a:lnTo>
                  <a:lnTo>
                    <a:pt x="472" y="433"/>
                  </a:lnTo>
                  <a:lnTo>
                    <a:pt x="490" y="431"/>
                  </a:lnTo>
                  <a:lnTo>
                    <a:pt x="511" y="450"/>
                  </a:lnTo>
                  <a:lnTo>
                    <a:pt x="543" y="450"/>
                  </a:lnTo>
                  <a:lnTo>
                    <a:pt x="554" y="443"/>
                  </a:lnTo>
                  <a:lnTo>
                    <a:pt x="561" y="452"/>
                  </a:lnTo>
                  <a:lnTo>
                    <a:pt x="579" y="452"/>
                  </a:lnTo>
                  <a:lnTo>
                    <a:pt x="579" y="458"/>
                  </a:lnTo>
                  <a:lnTo>
                    <a:pt x="580" y="462"/>
                  </a:lnTo>
                  <a:lnTo>
                    <a:pt x="582" y="465"/>
                  </a:lnTo>
                  <a:lnTo>
                    <a:pt x="586" y="467"/>
                  </a:lnTo>
                  <a:lnTo>
                    <a:pt x="602" y="461"/>
                  </a:lnTo>
                  <a:lnTo>
                    <a:pt x="602" y="447"/>
                  </a:lnTo>
                  <a:lnTo>
                    <a:pt x="595" y="404"/>
                  </a:lnTo>
                  <a:lnTo>
                    <a:pt x="607" y="393"/>
                  </a:lnTo>
                  <a:lnTo>
                    <a:pt x="609" y="377"/>
                  </a:lnTo>
                  <a:lnTo>
                    <a:pt x="620" y="375"/>
                  </a:lnTo>
                  <a:lnTo>
                    <a:pt x="630" y="368"/>
                  </a:lnTo>
                  <a:lnTo>
                    <a:pt x="639" y="359"/>
                  </a:lnTo>
                  <a:lnTo>
                    <a:pt x="625" y="344"/>
                  </a:lnTo>
                  <a:lnTo>
                    <a:pt x="630" y="321"/>
                  </a:lnTo>
                  <a:lnTo>
                    <a:pt x="616" y="317"/>
                  </a:lnTo>
                  <a:lnTo>
                    <a:pt x="607" y="305"/>
                  </a:lnTo>
                  <a:lnTo>
                    <a:pt x="625" y="305"/>
                  </a:lnTo>
                  <a:lnTo>
                    <a:pt x="627" y="285"/>
                  </a:lnTo>
                  <a:lnTo>
                    <a:pt x="595" y="278"/>
                  </a:lnTo>
                  <a:lnTo>
                    <a:pt x="586" y="271"/>
                  </a:lnTo>
                  <a:lnTo>
                    <a:pt x="586" y="249"/>
                  </a:lnTo>
                  <a:lnTo>
                    <a:pt x="589" y="233"/>
                  </a:lnTo>
                  <a:lnTo>
                    <a:pt x="589" y="222"/>
                  </a:lnTo>
                  <a:lnTo>
                    <a:pt x="600" y="219"/>
                  </a:lnTo>
                  <a:lnTo>
                    <a:pt x="607" y="203"/>
                  </a:lnTo>
                  <a:lnTo>
                    <a:pt x="605" y="178"/>
                  </a:lnTo>
                  <a:lnTo>
                    <a:pt x="618" y="170"/>
                  </a:lnTo>
                  <a:lnTo>
                    <a:pt x="618" y="158"/>
                  </a:lnTo>
                  <a:lnTo>
                    <a:pt x="632" y="127"/>
                  </a:lnTo>
                  <a:lnTo>
                    <a:pt x="643" y="112"/>
                  </a:lnTo>
                  <a:lnTo>
                    <a:pt x="652" y="89"/>
                  </a:lnTo>
                  <a:lnTo>
                    <a:pt x="672" y="71"/>
                  </a:lnTo>
                  <a:lnTo>
                    <a:pt x="684" y="30"/>
                  </a:lnTo>
                  <a:lnTo>
                    <a:pt x="684" y="14"/>
                  </a:lnTo>
                  <a:lnTo>
                    <a:pt x="697" y="10"/>
                  </a:lnTo>
                  <a:lnTo>
                    <a:pt x="680" y="0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4" name="Freeform 8"/>
            <p:cNvSpPr>
              <a:spLocks/>
            </p:cNvSpPr>
            <p:nvPr/>
          </p:nvSpPr>
          <p:spPr bwMode="auto">
            <a:xfrm>
              <a:off x="2308" y="933"/>
              <a:ext cx="539" cy="520"/>
            </a:xfrm>
            <a:custGeom>
              <a:avLst/>
              <a:gdLst>
                <a:gd name="T0" fmla="*/ 386 w 548"/>
                <a:gd name="T1" fmla="*/ 139 h 529"/>
                <a:gd name="T2" fmla="*/ 390 w 548"/>
                <a:gd name="T3" fmla="*/ 124 h 529"/>
                <a:gd name="T4" fmla="*/ 394 w 548"/>
                <a:gd name="T5" fmla="*/ 50 h 529"/>
                <a:gd name="T6" fmla="*/ 356 w 548"/>
                <a:gd name="T7" fmla="*/ 31 h 529"/>
                <a:gd name="T8" fmla="*/ 340 w 548"/>
                <a:gd name="T9" fmla="*/ 23 h 529"/>
                <a:gd name="T10" fmla="*/ 322 w 548"/>
                <a:gd name="T11" fmla="*/ 0 h 529"/>
                <a:gd name="T12" fmla="*/ 306 w 548"/>
                <a:gd name="T13" fmla="*/ 17 h 529"/>
                <a:gd name="T14" fmla="*/ 304 w 548"/>
                <a:gd name="T15" fmla="*/ 38 h 529"/>
                <a:gd name="T16" fmla="*/ 320 w 548"/>
                <a:gd name="T17" fmla="*/ 66 h 529"/>
                <a:gd name="T18" fmla="*/ 304 w 548"/>
                <a:gd name="T19" fmla="*/ 80 h 529"/>
                <a:gd name="T20" fmla="*/ 322 w 548"/>
                <a:gd name="T21" fmla="*/ 112 h 529"/>
                <a:gd name="T22" fmla="*/ 302 w 548"/>
                <a:gd name="T23" fmla="*/ 123 h 529"/>
                <a:gd name="T24" fmla="*/ 293 w 548"/>
                <a:gd name="T25" fmla="*/ 103 h 529"/>
                <a:gd name="T26" fmla="*/ 244 w 548"/>
                <a:gd name="T27" fmla="*/ 68 h 529"/>
                <a:gd name="T28" fmla="*/ 237 w 548"/>
                <a:gd name="T29" fmla="*/ 86 h 529"/>
                <a:gd name="T30" fmla="*/ 213 w 548"/>
                <a:gd name="T31" fmla="*/ 86 h 529"/>
                <a:gd name="T32" fmla="*/ 189 w 548"/>
                <a:gd name="T33" fmla="*/ 77 h 529"/>
                <a:gd name="T34" fmla="*/ 180 w 548"/>
                <a:gd name="T35" fmla="*/ 39 h 529"/>
                <a:gd name="T36" fmla="*/ 148 w 548"/>
                <a:gd name="T37" fmla="*/ 48 h 529"/>
                <a:gd name="T38" fmla="*/ 145 w 548"/>
                <a:gd name="T39" fmla="*/ 104 h 529"/>
                <a:gd name="T40" fmla="*/ 140 w 548"/>
                <a:gd name="T41" fmla="*/ 110 h 529"/>
                <a:gd name="T42" fmla="*/ 118 w 548"/>
                <a:gd name="T43" fmla="*/ 128 h 529"/>
                <a:gd name="T44" fmla="*/ 102 w 548"/>
                <a:gd name="T45" fmla="*/ 144 h 529"/>
                <a:gd name="T46" fmla="*/ 103 w 548"/>
                <a:gd name="T47" fmla="*/ 156 h 529"/>
                <a:gd name="T48" fmla="*/ 120 w 548"/>
                <a:gd name="T49" fmla="*/ 154 h 529"/>
                <a:gd name="T50" fmla="*/ 98 w 548"/>
                <a:gd name="T51" fmla="*/ 175 h 529"/>
                <a:gd name="T52" fmla="*/ 107 w 548"/>
                <a:gd name="T53" fmla="*/ 202 h 529"/>
                <a:gd name="T54" fmla="*/ 85 w 548"/>
                <a:gd name="T55" fmla="*/ 206 h 529"/>
                <a:gd name="T56" fmla="*/ 78 w 548"/>
                <a:gd name="T57" fmla="*/ 172 h 529"/>
                <a:gd name="T58" fmla="*/ 66 w 548"/>
                <a:gd name="T59" fmla="*/ 164 h 529"/>
                <a:gd name="T60" fmla="*/ 56 w 548"/>
                <a:gd name="T61" fmla="*/ 163 h 529"/>
                <a:gd name="T62" fmla="*/ 27 w 548"/>
                <a:gd name="T63" fmla="*/ 189 h 529"/>
                <a:gd name="T64" fmla="*/ 31 w 548"/>
                <a:gd name="T65" fmla="*/ 205 h 529"/>
                <a:gd name="T66" fmla="*/ 38 w 548"/>
                <a:gd name="T67" fmla="*/ 303 h 529"/>
                <a:gd name="T68" fmla="*/ 27 w 548"/>
                <a:gd name="T69" fmla="*/ 359 h 529"/>
                <a:gd name="T70" fmla="*/ 14 w 548"/>
                <a:gd name="T71" fmla="*/ 423 h 529"/>
                <a:gd name="T72" fmla="*/ 81 w 548"/>
                <a:gd name="T73" fmla="*/ 467 h 529"/>
                <a:gd name="T74" fmla="*/ 131 w 548"/>
                <a:gd name="T75" fmla="*/ 518 h 529"/>
                <a:gd name="T76" fmla="*/ 127 w 548"/>
                <a:gd name="T77" fmla="*/ 493 h 529"/>
                <a:gd name="T78" fmla="*/ 148 w 548"/>
                <a:gd name="T79" fmla="*/ 485 h 529"/>
                <a:gd name="T80" fmla="*/ 188 w 548"/>
                <a:gd name="T81" fmla="*/ 419 h 529"/>
                <a:gd name="T82" fmla="*/ 251 w 548"/>
                <a:gd name="T83" fmla="*/ 430 h 529"/>
                <a:gd name="T84" fmla="*/ 314 w 548"/>
                <a:gd name="T85" fmla="*/ 449 h 529"/>
                <a:gd name="T86" fmla="*/ 403 w 548"/>
                <a:gd name="T87" fmla="*/ 458 h 529"/>
                <a:gd name="T88" fmla="*/ 472 w 548"/>
                <a:gd name="T89" fmla="*/ 473 h 529"/>
                <a:gd name="T90" fmla="*/ 500 w 548"/>
                <a:gd name="T91" fmla="*/ 474 h 529"/>
                <a:gd name="T92" fmla="*/ 504 w 548"/>
                <a:gd name="T93" fmla="*/ 433 h 529"/>
                <a:gd name="T94" fmla="*/ 457 w 548"/>
                <a:gd name="T95" fmla="*/ 393 h 529"/>
                <a:gd name="T96" fmla="*/ 449 w 548"/>
                <a:gd name="T97" fmla="*/ 383 h 529"/>
                <a:gd name="T98" fmla="*/ 392 w 548"/>
                <a:gd name="T99" fmla="*/ 318 h 529"/>
                <a:gd name="T100" fmla="*/ 433 w 548"/>
                <a:gd name="T101" fmla="*/ 249 h 5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48" h="529">
                  <a:moveTo>
                    <a:pt x="387" y="224"/>
                  </a:moveTo>
                  <a:lnTo>
                    <a:pt x="387" y="191"/>
                  </a:lnTo>
                  <a:lnTo>
                    <a:pt x="380" y="176"/>
                  </a:lnTo>
                  <a:lnTo>
                    <a:pt x="378" y="146"/>
                  </a:lnTo>
                  <a:lnTo>
                    <a:pt x="392" y="141"/>
                  </a:lnTo>
                  <a:lnTo>
                    <a:pt x="394" y="139"/>
                  </a:lnTo>
                  <a:lnTo>
                    <a:pt x="396" y="136"/>
                  </a:lnTo>
                  <a:lnTo>
                    <a:pt x="397" y="132"/>
                  </a:lnTo>
                  <a:lnTo>
                    <a:pt x="397" y="126"/>
                  </a:lnTo>
                  <a:lnTo>
                    <a:pt x="397" y="87"/>
                  </a:lnTo>
                  <a:lnTo>
                    <a:pt x="387" y="82"/>
                  </a:lnTo>
                  <a:lnTo>
                    <a:pt x="397" y="67"/>
                  </a:lnTo>
                  <a:lnTo>
                    <a:pt x="410" y="60"/>
                  </a:lnTo>
                  <a:lnTo>
                    <a:pt x="401" y="51"/>
                  </a:lnTo>
                  <a:lnTo>
                    <a:pt x="382" y="44"/>
                  </a:lnTo>
                  <a:lnTo>
                    <a:pt x="380" y="44"/>
                  </a:lnTo>
                  <a:lnTo>
                    <a:pt x="377" y="39"/>
                  </a:lnTo>
                  <a:lnTo>
                    <a:pt x="369" y="32"/>
                  </a:lnTo>
                  <a:lnTo>
                    <a:pt x="362" y="32"/>
                  </a:lnTo>
                  <a:lnTo>
                    <a:pt x="356" y="31"/>
                  </a:lnTo>
                  <a:lnTo>
                    <a:pt x="352" y="29"/>
                  </a:lnTo>
                  <a:lnTo>
                    <a:pt x="348" y="26"/>
                  </a:lnTo>
                  <a:lnTo>
                    <a:pt x="346" y="23"/>
                  </a:lnTo>
                  <a:lnTo>
                    <a:pt x="344" y="12"/>
                  </a:lnTo>
                  <a:lnTo>
                    <a:pt x="334" y="5"/>
                  </a:lnTo>
                  <a:lnTo>
                    <a:pt x="328" y="1"/>
                  </a:lnTo>
                  <a:lnTo>
                    <a:pt x="327" y="0"/>
                  </a:lnTo>
                  <a:lnTo>
                    <a:pt x="326" y="1"/>
                  </a:lnTo>
                  <a:lnTo>
                    <a:pt x="316" y="10"/>
                  </a:lnTo>
                  <a:lnTo>
                    <a:pt x="312" y="16"/>
                  </a:lnTo>
                  <a:lnTo>
                    <a:pt x="311" y="17"/>
                  </a:lnTo>
                  <a:lnTo>
                    <a:pt x="312" y="17"/>
                  </a:lnTo>
                  <a:lnTo>
                    <a:pt x="316" y="23"/>
                  </a:lnTo>
                  <a:lnTo>
                    <a:pt x="316" y="32"/>
                  </a:lnTo>
                  <a:lnTo>
                    <a:pt x="312" y="35"/>
                  </a:lnTo>
                  <a:lnTo>
                    <a:pt x="309" y="39"/>
                  </a:lnTo>
                  <a:lnTo>
                    <a:pt x="310" y="55"/>
                  </a:lnTo>
                  <a:lnTo>
                    <a:pt x="314" y="53"/>
                  </a:lnTo>
                  <a:lnTo>
                    <a:pt x="319" y="57"/>
                  </a:lnTo>
                  <a:lnTo>
                    <a:pt x="325" y="60"/>
                  </a:lnTo>
                  <a:lnTo>
                    <a:pt x="325" y="67"/>
                  </a:lnTo>
                  <a:lnTo>
                    <a:pt x="321" y="74"/>
                  </a:lnTo>
                  <a:lnTo>
                    <a:pt x="312" y="78"/>
                  </a:lnTo>
                  <a:lnTo>
                    <a:pt x="310" y="79"/>
                  </a:lnTo>
                  <a:lnTo>
                    <a:pt x="309" y="81"/>
                  </a:lnTo>
                  <a:lnTo>
                    <a:pt x="309" y="83"/>
                  </a:lnTo>
                  <a:lnTo>
                    <a:pt x="310" y="85"/>
                  </a:lnTo>
                  <a:lnTo>
                    <a:pt x="325" y="107"/>
                  </a:lnTo>
                  <a:lnTo>
                    <a:pt x="327" y="114"/>
                  </a:lnTo>
                  <a:lnTo>
                    <a:pt x="328" y="119"/>
                  </a:lnTo>
                  <a:lnTo>
                    <a:pt x="327" y="122"/>
                  </a:lnTo>
                  <a:lnTo>
                    <a:pt x="326" y="125"/>
                  </a:lnTo>
                  <a:lnTo>
                    <a:pt x="307" y="125"/>
                  </a:lnTo>
                  <a:lnTo>
                    <a:pt x="302" y="125"/>
                  </a:lnTo>
                  <a:lnTo>
                    <a:pt x="299" y="124"/>
                  </a:lnTo>
                  <a:lnTo>
                    <a:pt x="297" y="121"/>
                  </a:lnTo>
                  <a:lnTo>
                    <a:pt x="296" y="117"/>
                  </a:lnTo>
                  <a:lnTo>
                    <a:pt x="298" y="105"/>
                  </a:lnTo>
                  <a:lnTo>
                    <a:pt x="291" y="74"/>
                  </a:lnTo>
                  <a:lnTo>
                    <a:pt x="284" y="69"/>
                  </a:lnTo>
                  <a:lnTo>
                    <a:pt x="264" y="71"/>
                  </a:lnTo>
                  <a:lnTo>
                    <a:pt x="250" y="69"/>
                  </a:lnTo>
                  <a:lnTo>
                    <a:pt x="248" y="69"/>
                  </a:lnTo>
                  <a:lnTo>
                    <a:pt x="245" y="72"/>
                  </a:lnTo>
                  <a:lnTo>
                    <a:pt x="245" y="74"/>
                  </a:lnTo>
                  <a:lnTo>
                    <a:pt x="244" y="76"/>
                  </a:lnTo>
                  <a:lnTo>
                    <a:pt x="241" y="87"/>
                  </a:lnTo>
                  <a:lnTo>
                    <a:pt x="238" y="92"/>
                  </a:lnTo>
                  <a:lnTo>
                    <a:pt x="237" y="93"/>
                  </a:lnTo>
                  <a:lnTo>
                    <a:pt x="235" y="92"/>
                  </a:lnTo>
                  <a:lnTo>
                    <a:pt x="217" y="87"/>
                  </a:lnTo>
                  <a:lnTo>
                    <a:pt x="198" y="87"/>
                  </a:lnTo>
                  <a:lnTo>
                    <a:pt x="196" y="86"/>
                  </a:lnTo>
                  <a:lnTo>
                    <a:pt x="195" y="85"/>
                  </a:lnTo>
                  <a:lnTo>
                    <a:pt x="192" y="78"/>
                  </a:lnTo>
                  <a:lnTo>
                    <a:pt x="189" y="66"/>
                  </a:lnTo>
                  <a:lnTo>
                    <a:pt x="186" y="62"/>
                  </a:lnTo>
                  <a:lnTo>
                    <a:pt x="185" y="57"/>
                  </a:lnTo>
                  <a:lnTo>
                    <a:pt x="183" y="40"/>
                  </a:lnTo>
                  <a:lnTo>
                    <a:pt x="180" y="30"/>
                  </a:lnTo>
                  <a:lnTo>
                    <a:pt x="166" y="35"/>
                  </a:lnTo>
                  <a:lnTo>
                    <a:pt x="152" y="37"/>
                  </a:lnTo>
                  <a:lnTo>
                    <a:pt x="148" y="42"/>
                  </a:lnTo>
                  <a:lnTo>
                    <a:pt x="150" y="49"/>
                  </a:lnTo>
                  <a:lnTo>
                    <a:pt x="157" y="89"/>
                  </a:lnTo>
                  <a:lnTo>
                    <a:pt x="156" y="101"/>
                  </a:lnTo>
                  <a:lnTo>
                    <a:pt x="149" y="104"/>
                  </a:lnTo>
                  <a:lnTo>
                    <a:pt x="147" y="106"/>
                  </a:lnTo>
                  <a:lnTo>
                    <a:pt x="145" y="108"/>
                  </a:lnTo>
                  <a:lnTo>
                    <a:pt x="143" y="114"/>
                  </a:lnTo>
                  <a:lnTo>
                    <a:pt x="143" y="113"/>
                  </a:lnTo>
                  <a:lnTo>
                    <a:pt x="142" y="112"/>
                  </a:lnTo>
                  <a:lnTo>
                    <a:pt x="139" y="114"/>
                  </a:lnTo>
                  <a:lnTo>
                    <a:pt x="125" y="125"/>
                  </a:lnTo>
                  <a:lnTo>
                    <a:pt x="122" y="127"/>
                  </a:lnTo>
                  <a:lnTo>
                    <a:pt x="120" y="130"/>
                  </a:lnTo>
                  <a:lnTo>
                    <a:pt x="113" y="139"/>
                  </a:lnTo>
                  <a:lnTo>
                    <a:pt x="109" y="143"/>
                  </a:lnTo>
                  <a:lnTo>
                    <a:pt x="106" y="146"/>
                  </a:lnTo>
                  <a:lnTo>
                    <a:pt x="104" y="146"/>
                  </a:lnTo>
                  <a:lnTo>
                    <a:pt x="102" y="144"/>
                  </a:lnTo>
                  <a:lnTo>
                    <a:pt x="100" y="150"/>
                  </a:lnTo>
                  <a:lnTo>
                    <a:pt x="100" y="153"/>
                  </a:lnTo>
                  <a:lnTo>
                    <a:pt x="104" y="157"/>
                  </a:lnTo>
                  <a:lnTo>
                    <a:pt x="105" y="159"/>
                  </a:lnTo>
                  <a:lnTo>
                    <a:pt x="114" y="157"/>
                  </a:lnTo>
                  <a:lnTo>
                    <a:pt x="122" y="157"/>
                  </a:lnTo>
                  <a:lnTo>
                    <a:pt x="123" y="157"/>
                  </a:lnTo>
                  <a:lnTo>
                    <a:pt x="122" y="157"/>
                  </a:lnTo>
                  <a:lnTo>
                    <a:pt x="120" y="159"/>
                  </a:lnTo>
                  <a:lnTo>
                    <a:pt x="114" y="160"/>
                  </a:lnTo>
                  <a:lnTo>
                    <a:pt x="109" y="164"/>
                  </a:lnTo>
                  <a:lnTo>
                    <a:pt x="102" y="175"/>
                  </a:lnTo>
                  <a:lnTo>
                    <a:pt x="100" y="178"/>
                  </a:lnTo>
                  <a:lnTo>
                    <a:pt x="104" y="187"/>
                  </a:lnTo>
                  <a:lnTo>
                    <a:pt x="104" y="192"/>
                  </a:lnTo>
                  <a:lnTo>
                    <a:pt x="109" y="192"/>
                  </a:lnTo>
                  <a:lnTo>
                    <a:pt x="111" y="196"/>
                  </a:lnTo>
                  <a:lnTo>
                    <a:pt x="109" y="205"/>
                  </a:lnTo>
                  <a:lnTo>
                    <a:pt x="109" y="214"/>
                  </a:lnTo>
                  <a:lnTo>
                    <a:pt x="97" y="216"/>
                  </a:lnTo>
                  <a:lnTo>
                    <a:pt x="89" y="216"/>
                  </a:lnTo>
                  <a:lnTo>
                    <a:pt x="86" y="210"/>
                  </a:lnTo>
                  <a:lnTo>
                    <a:pt x="84" y="208"/>
                  </a:lnTo>
                  <a:lnTo>
                    <a:pt x="83" y="206"/>
                  </a:lnTo>
                  <a:lnTo>
                    <a:pt x="84" y="205"/>
                  </a:lnTo>
                  <a:lnTo>
                    <a:pt x="84" y="173"/>
                  </a:lnTo>
                  <a:lnTo>
                    <a:pt x="79" y="175"/>
                  </a:lnTo>
                  <a:lnTo>
                    <a:pt x="70" y="169"/>
                  </a:lnTo>
                  <a:lnTo>
                    <a:pt x="68" y="169"/>
                  </a:lnTo>
                  <a:lnTo>
                    <a:pt x="67" y="168"/>
                  </a:lnTo>
                  <a:lnTo>
                    <a:pt x="67" y="167"/>
                  </a:lnTo>
                  <a:lnTo>
                    <a:pt x="68" y="166"/>
                  </a:lnTo>
                  <a:lnTo>
                    <a:pt x="66" y="155"/>
                  </a:lnTo>
                  <a:lnTo>
                    <a:pt x="63" y="144"/>
                  </a:lnTo>
                  <a:lnTo>
                    <a:pt x="59" y="157"/>
                  </a:lnTo>
                  <a:lnTo>
                    <a:pt x="57" y="166"/>
                  </a:lnTo>
                  <a:lnTo>
                    <a:pt x="45" y="173"/>
                  </a:lnTo>
                  <a:lnTo>
                    <a:pt x="30" y="187"/>
                  </a:lnTo>
                  <a:lnTo>
                    <a:pt x="28" y="190"/>
                  </a:lnTo>
                  <a:lnTo>
                    <a:pt x="27" y="192"/>
                  </a:lnTo>
                  <a:lnTo>
                    <a:pt x="29" y="196"/>
                  </a:lnTo>
                  <a:lnTo>
                    <a:pt x="31" y="199"/>
                  </a:lnTo>
                  <a:lnTo>
                    <a:pt x="32" y="204"/>
                  </a:lnTo>
                  <a:lnTo>
                    <a:pt x="32" y="209"/>
                  </a:lnTo>
                  <a:lnTo>
                    <a:pt x="34" y="226"/>
                  </a:lnTo>
                  <a:lnTo>
                    <a:pt x="32" y="244"/>
                  </a:lnTo>
                  <a:lnTo>
                    <a:pt x="30" y="258"/>
                  </a:lnTo>
                  <a:lnTo>
                    <a:pt x="30" y="295"/>
                  </a:lnTo>
                  <a:lnTo>
                    <a:pt x="39" y="308"/>
                  </a:lnTo>
                  <a:lnTo>
                    <a:pt x="59" y="337"/>
                  </a:lnTo>
                  <a:lnTo>
                    <a:pt x="46" y="342"/>
                  </a:lnTo>
                  <a:lnTo>
                    <a:pt x="41" y="356"/>
                  </a:lnTo>
                  <a:lnTo>
                    <a:pt x="39" y="374"/>
                  </a:lnTo>
                  <a:lnTo>
                    <a:pt x="27" y="365"/>
                  </a:lnTo>
                  <a:lnTo>
                    <a:pt x="21" y="347"/>
                  </a:lnTo>
                  <a:lnTo>
                    <a:pt x="0" y="346"/>
                  </a:lnTo>
                  <a:lnTo>
                    <a:pt x="0" y="380"/>
                  </a:lnTo>
                  <a:lnTo>
                    <a:pt x="2" y="410"/>
                  </a:lnTo>
                  <a:lnTo>
                    <a:pt x="14" y="430"/>
                  </a:lnTo>
                  <a:lnTo>
                    <a:pt x="21" y="440"/>
                  </a:lnTo>
                  <a:lnTo>
                    <a:pt x="45" y="437"/>
                  </a:lnTo>
                  <a:lnTo>
                    <a:pt x="54" y="428"/>
                  </a:lnTo>
                  <a:lnTo>
                    <a:pt x="72" y="437"/>
                  </a:lnTo>
                  <a:lnTo>
                    <a:pt x="82" y="475"/>
                  </a:lnTo>
                  <a:lnTo>
                    <a:pt x="91" y="482"/>
                  </a:lnTo>
                  <a:lnTo>
                    <a:pt x="115" y="523"/>
                  </a:lnTo>
                  <a:lnTo>
                    <a:pt x="128" y="525"/>
                  </a:lnTo>
                  <a:lnTo>
                    <a:pt x="133" y="527"/>
                  </a:lnTo>
                  <a:lnTo>
                    <a:pt x="138" y="529"/>
                  </a:lnTo>
                  <a:lnTo>
                    <a:pt x="141" y="515"/>
                  </a:lnTo>
                  <a:lnTo>
                    <a:pt x="132" y="509"/>
                  </a:lnTo>
                  <a:lnTo>
                    <a:pt x="129" y="502"/>
                  </a:lnTo>
                  <a:lnTo>
                    <a:pt x="138" y="501"/>
                  </a:lnTo>
                  <a:lnTo>
                    <a:pt x="145" y="500"/>
                  </a:lnTo>
                  <a:lnTo>
                    <a:pt x="149" y="497"/>
                  </a:lnTo>
                  <a:lnTo>
                    <a:pt x="150" y="495"/>
                  </a:lnTo>
                  <a:lnTo>
                    <a:pt x="150" y="493"/>
                  </a:lnTo>
                  <a:lnTo>
                    <a:pt x="148" y="468"/>
                  </a:lnTo>
                  <a:lnTo>
                    <a:pt x="145" y="457"/>
                  </a:lnTo>
                  <a:lnTo>
                    <a:pt x="159" y="443"/>
                  </a:lnTo>
                  <a:lnTo>
                    <a:pt x="172" y="428"/>
                  </a:lnTo>
                  <a:lnTo>
                    <a:pt x="191" y="426"/>
                  </a:lnTo>
                  <a:lnTo>
                    <a:pt x="198" y="413"/>
                  </a:lnTo>
                  <a:lnTo>
                    <a:pt x="216" y="428"/>
                  </a:lnTo>
                  <a:lnTo>
                    <a:pt x="230" y="428"/>
                  </a:lnTo>
                  <a:lnTo>
                    <a:pt x="239" y="437"/>
                  </a:lnTo>
                  <a:lnTo>
                    <a:pt x="255" y="437"/>
                  </a:lnTo>
                  <a:lnTo>
                    <a:pt x="255" y="428"/>
                  </a:lnTo>
                  <a:lnTo>
                    <a:pt x="273" y="428"/>
                  </a:lnTo>
                  <a:lnTo>
                    <a:pt x="284" y="437"/>
                  </a:lnTo>
                  <a:lnTo>
                    <a:pt x="300" y="459"/>
                  </a:lnTo>
                  <a:lnTo>
                    <a:pt x="319" y="457"/>
                  </a:lnTo>
                  <a:lnTo>
                    <a:pt x="339" y="459"/>
                  </a:lnTo>
                  <a:lnTo>
                    <a:pt x="353" y="479"/>
                  </a:lnTo>
                  <a:lnTo>
                    <a:pt x="364" y="488"/>
                  </a:lnTo>
                  <a:lnTo>
                    <a:pt x="392" y="488"/>
                  </a:lnTo>
                  <a:lnTo>
                    <a:pt x="410" y="466"/>
                  </a:lnTo>
                  <a:lnTo>
                    <a:pt x="431" y="466"/>
                  </a:lnTo>
                  <a:lnTo>
                    <a:pt x="440" y="477"/>
                  </a:lnTo>
                  <a:lnTo>
                    <a:pt x="465" y="482"/>
                  </a:lnTo>
                  <a:lnTo>
                    <a:pt x="480" y="481"/>
                  </a:lnTo>
                  <a:lnTo>
                    <a:pt x="488" y="478"/>
                  </a:lnTo>
                  <a:lnTo>
                    <a:pt x="494" y="475"/>
                  </a:lnTo>
                  <a:lnTo>
                    <a:pt x="498" y="473"/>
                  </a:lnTo>
                  <a:lnTo>
                    <a:pt x="499" y="470"/>
                  </a:lnTo>
                  <a:lnTo>
                    <a:pt x="508" y="482"/>
                  </a:lnTo>
                  <a:lnTo>
                    <a:pt x="544" y="479"/>
                  </a:lnTo>
                  <a:lnTo>
                    <a:pt x="548" y="480"/>
                  </a:lnTo>
                  <a:lnTo>
                    <a:pt x="542" y="465"/>
                  </a:lnTo>
                  <a:lnTo>
                    <a:pt x="528" y="456"/>
                  </a:lnTo>
                  <a:lnTo>
                    <a:pt x="512" y="441"/>
                  </a:lnTo>
                  <a:lnTo>
                    <a:pt x="505" y="424"/>
                  </a:lnTo>
                  <a:lnTo>
                    <a:pt x="478" y="415"/>
                  </a:lnTo>
                  <a:lnTo>
                    <a:pt x="462" y="406"/>
                  </a:lnTo>
                  <a:lnTo>
                    <a:pt x="465" y="400"/>
                  </a:lnTo>
                  <a:lnTo>
                    <a:pt x="466" y="396"/>
                  </a:lnTo>
                  <a:lnTo>
                    <a:pt x="465" y="392"/>
                  </a:lnTo>
                  <a:lnTo>
                    <a:pt x="462" y="390"/>
                  </a:lnTo>
                  <a:lnTo>
                    <a:pt x="457" y="390"/>
                  </a:lnTo>
                  <a:lnTo>
                    <a:pt x="450" y="387"/>
                  </a:lnTo>
                  <a:lnTo>
                    <a:pt x="431" y="378"/>
                  </a:lnTo>
                  <a:lnTo>
                    <a:pt x="413" y="354"/>
                  </a:lnTo>
                  <a:lnTo>
                    <a:pt x="410" y="328"/>
                  </a:lnTo>
                  <a:lnTo>
                    <a:pt x="399" y="324"/>
                  </a:lnTo>
                  <a:lnTo>
                    <a:pt x="404" y="310"/>
                  </a:lnTo>
                  <a:lnTo>
                    <a:pt x="404" y="292"/>
                  </a:lnTo>
                  <a:lnTo>
                    <a:pt x="412" y="272"/>
                  </a:lnTo>
                  <a:lnTo>
                    <a:pt x="426" y="261"/>
                  </a:lnTo>
                  <a:lnTo>
                    <a:pt x="440" y="253"/>
                  </a:lnTo>
                  <a:lnTo>
                    <a:pt x="442" y="238"/>
                  </a:lnTo>
                  <a:lnTo>
                    <a:pt x="445" y="234"/>
                  </a:lnTo>
                  <a:lnTo>
                    <a:pt x="431" y="227"/>
                  </a:lnTo>
                  <a:lnTo>
                    <a:pt x="387" y="224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5" name="Freeform 9"/>
            <p:cNvSpPr>
              <a:spLocks/>
            </p:cNvSpPr>
            <p:nvPr/>
          </p:nvSpPr>
          <p:spPr bwMode="auto">
            <a:xfrm>
              <a:off x="2681" y="822"/>
              <a:ext cx="368" cy="363"/>
            </a:xfrm>
            <a:custGeom>
              <a:avLst/>
              <a:gdLst>
                <a:gd name="T0" fmla="*/ 364 w 375"/>
                <a:gd name="T1" fmla="*/ 93 h 369"/>
                <a:gd name="T2" fmla="*/ 351 w 375"/>
                <a:gd name="T3" fmla="*/ 75 h 369"/>
                <a:gd name="T4" fmla="*/ 355 w 375"/>
                <a:gd name="T5" fmla="*/ 69 h 369"/>
                <a:gd name="T6" fmla="*/ 349 w 375"/>
                <a:gd name="T7" fmla="*/ 56 h 369"/>
                <a:gd name="T8" fmla="*/ 329 w 375"/>
                <a:gd name="T9" fmla="*/ 44 h 369"/>
                <a:gd name="T10" fmla="*/ 335 w 375"/>
                <a:gd name="T11" fmla="*/ 27 h 369"/>
                <a:gd name="T12" fmla="*/ 336 w 375"/>
                <a:gd name="T13" fmla="*/ 4 h 369"/>
                <a:gd name="T14" fmla="*/ 308 w 375"/>
                <a:gd name="T15" fmla="*/ 0 h 369"/>
                <a:gd name="T16" fmla="*/ 289 w 375"/>
                <a:gd name="T17" fmla="*/ 13 h 369"/>
                <a:gd name="T18" fmla="*/ 280 w 375"/>
                <a:gd name="T19" fmla="*/ 23 h 369"/>
                <a:gd name="T20" fmla="*/ 273 w 375"/>
                <a:gd name="T21" fmla="*/ 41 h 369"/>
                <a:gd name="T22" fmla="*/ 265 w 375"/>
                <a:gd name="T23" fmla="*/ 35 h 369"/>
                <a:gd name="T24" fmla="*/ 246 w 375"/>
                <a:gd name="T25" fmla="*/ 32 h 369"/>
                <a:gd name="T26" fmla="*/ 229 w 375"/>
                <a:gd name="T27" fmla="*/ 30 h 369"/>
                <a:gd name="T28" fmla="*/ 210 w 375"/>
                <a:gd name="T29" fmla="*/ 27 h 369"/>
                <a:gd name="T30" fmla="*/ 191 w 375"/>
                <a:gd name="T31" fmla="*/ 25 h 369"/>
                <a:gd name="T32" fmla="*/ 178 w 375"/>
                <a:gd name="T33" fmla="*/ 29 h 369"/>
                <a:gd name="T34" fmla="*/ 131 w 375"/>
                <a:gd name="T35" fmla="*/ 46 h 369"/>
                <a:gd name="T36" fmla="*/ 110 w 375"/>
                <a:gd name="T37" fmla="*/ 78 h 369"/>
                <a:gd name="T38" fmla="*/ 65 w 375"/>
                <a:gd name="T39" fmla="*/ 78 h 369"/>
                <a:gd name="T40" fmla="*/ 62 w 375"/>
                <a:gd name="T41" fmla="*/ 77 h 369"/>
                <a:gd name="T42" fmla="*/ 59 w 375"/>
                <a:gd name="T43" fmla="*/ 58 h 369"/>
                <a:gd name="T44" fmla="*/ 36 w 375"/>
                <a:gd name="T45" fmla="*/ 50 h 369"/>
                <a:gd name="T46" fmla="*/ 30 w 375"/>
                <a:gd name="T47" fmla="*/ 52 h 369"/>
                <a:gd name="T48" fmla="*/ 19 w 375"/>
                <a:gd name="T49" fmla="*/ 64 h 369"/>
                <a:gd name="T50" fmla="*/ 4 w 375"/>
                <a:gd name="T51" fmla="*/ 93 h 369"/>
                <a:gd name="T52" fmla="*/ 5 w 375"/>
                <a:gd name="T53" fmla="*/ 149 h 369"/>
                <a:gd name="T54" fmla="*/ 31 w 375"/>
                <a:gd name="T55" fmla="*/ 170 h 369"/>
                <a:gd name="T56" fmla="*/ 19 w 375"/>
                <a:gd name="T57" fmla="*/ 197 h 369"/>
                <a:gd name="T58" fmla="*/ 19 w 375"/>
                <a:gd name="T59" fmla="*/ 241 h 369"/>
                <a:gd name="T60" fmla="*/ 14 w 375"/>
                <a:gd name="T61" fmla="*/ 250 h 369"/>
                <a:gd name="T62" fmla="*/ 9 w 375"/>
                <a:gd name="T63" fmla="*/ 299 h 369"/>
                <a:gd name="T64" fmla="*/ 66 w 375"/>
                <a:gd name="T65" fmla="*/ 341 h 369"/>
                <a:gd name="T66" fmla="*/ 80 w 375"/>
                <a:gd name="T67" fmla="*/ 333 h 369"/>
                <a:gd name="T68" fmla="*/ 112 w 375"/>
                <a:gd name="T69" fmla="*/ 361 h 369"/>
                <a:gd name="T70" fmla="*/ 159 w 375"/>
                <a:gd name="T71" fmla="*/ 332 h 369"/>
                <a:gd name="T72" fmla="*/ 210 w 375"/>
                <a:gd name="T73" fmla="*/ 297 h 369"/>
                <a:gd name="T74" fmla="*/ 276 w 375"/>
                <a:gd name="T75" fmla="*/ 219 h 369"/>
                <a:gd name="T76" fmla="*/ 267 w 375"/>
                <a:gd name="T77" fmla="*/ 168 h 369"/>
                <a:gd name="T78" fmla="*/ 285 w 375"/>
                <a:gd name="T79" fmla="*/ 150 h 369"/>
                <a:gd name="T80" fmla="*/ 291 w 375"/>
                <a:gd name="T81" fmla="*/ 139 h 369"/>
                <a:gd name="T82" fmla="*/ 295 w 375"/>
                <a:gd name="T83" fmla="*/ 133 h 369"/>
                <a:gd name="T84" fmla="*/ 318 w 375"/>
                <a:gd name="T85" fmla="*/ 119 h 369"/>
                <a:gd name="T86" fmla="*/ 366 w 375"/>
                <a:gd name="T87" fmla="*/ 112 h 369"/>
                <a:gd name="T88" fmla="*/ 368 w 375"/>
                <a:gd name="T89" fmla="*/ 107 h 3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5" h="369">
                  <a:moveTo>
                    <a:pt x="374" y="108"/>
                  </a:moveTo>
                  <a:lnTo>
                    <a:pt x="373" y="102"/>
                  </a:lnTo>
                  <a:lnTo>
                    <a:pt x="371" y="95"/>
                  </a:lnTo>
                  <a:lnTo>
                    <a:pt x="369" y="90"/>
                  </a:lnTo>
                  <a:lnTo>
                    <a:pt x="365" y="90"/>
                  </a:lnTo>
                  <a:lnTo>
                    <a:pt x="358" y="76"/>
                  </a:lnTo>
                  <a:lnTo>
                    <a:pt x="356" y="72"/>
                  </a:lnTo>
                  <a:lnTo>
                    <a:pt x="362" y="70"/>
                  </a:lnTo>
                  <a:lnTo>
                    <a:pt x="362" y="66"/>
                  </a:lnTo>
                  <a:lnTo>
                    <a:pt x="360" y="62"/>
                  </a:lnTo>
                  <a:lnTo>
                    <a:pt x="356" y="57"/>
                  </a:lnTo>
                  <a:lnTo>
                    <a:pt x="349" y="51"/>
                  </a:lnTo>
                  <a:lnTo>
                    <a:pt x="342" y="49"/>
                  </a:lnTo>
                  <a:lnTo>
                    <a:pt x="335" y="45"/>
                  </a:lnTo>
                  <a:lnTo>
                    <a:pt x="338" y="32"/>
                  </a:lnTo>
                  <a:lnTo>
                    <a:pt x="341" y="27"/>
                  </a:lnTo>
                  <a:lnTo>
                    <a:pt x="344" y="22"/>
                  </a:lnTo>
                  <a:lnTo>
                    <a:pt x="348" y="13"/>
                  </a:lnTo>
                  <a:lnTo>
                    <a:pt x="342" y="4"/>
                  </a:lnTo>
                  <a:lnTo>
                    <a:pt x="335" y="2"/>
                  </a:lnTo>
                  <a:lnTo>
                    <a:pt x="321" y="0"/>
                  </a:lnTo>
                  <a:lnTo>
                    <a:pt x="314" y="0"/>
                  </a:lnTo>
                  <a:lnTo>
                    <a:pt x="308" y="4"/>
                  </a:lnTo>
                  <a:lnTo>
                    <a:pt x="299" y="6"/>
                  </a:lnTo>
                  <a:lnTo>
                    <a:pt x="294" y="13"/>
                  </a:lnTo>
                  <a:lnTo>
                    <a:pt x="289" y="18"/>
                  </a:lnTo>
                  <a:lnTo>
                    <a:pt x="285" y="23"/>
                  </a:lnTo>
                  <a:lnTo>
                    <a:pt x="283" y="27"/>
                  </a:lnTo>
                  <a:lnTo>
                    <a:pt x="281" y="33"/>
                  </a:lnTo>
                  <a:lnTo>
                    <a:pt x="278" y="42"/>
                  </a:lnTo>
                  <a:lnTo>
                    <a:pt x="274" y="40"/>
                  </a:lnTo>
                  <a:lnTo>
                    <a:pt x="270" y="36"/>
                  </a:lnTo>
                  <a:lnTo>
                    <a:pt x="264" y="34"/>
                  </a:lnTo>
                  <a:lnTo>
                    <a:pt x="258" y="33"/>
                  </a:lnTo>
                  <a:lnTo>
                    <a:pt x="251" y="33"/>
                  </a:lnTo>
                  <a:lnTo>
                    <a:pt x="233" y="31"/>
                  </a:lnTo>
                  <a:lnTo>
                    <a:pt x="233" y="30"/>
                  </a:lnTo>
                  <a:lnTo>
                    <a:pt x="232" y="29"/>
                  </a:lnTo>
                  <a:lnTo>
                    <a:pt x="227" y="29"/>
                  </a:lnTo>
                  <a:lnTo>
                    <a:pt x="214" y="27"/>
                  </a:lnTo>
                  <a:lnTo>
                    <a:pt x="211" y="25"/>
                  </a:lnTo>
                  <a:lnTo>
                    <a:pt x="203" y="24"/>
                  </a:lnTo>
                  <a:lnTo>
                    <a:pt x="195" y="25"/>
                  </a:lnTo>
                  <a:lnTo>
                    <a:pt x="189" y="26"/>
                  </a:lnTo>
                  <a:lnTo>
                    <a:pt x="181" y="29"/>
                  </a:lnTo>
                  <a:lnTo>
                    <a:pt x="159" y="40"/>
                  </a:lnTo>
                  <a:lnTo>
                    <a:pt x="141" y="47"/>
                  </a:lnTo>
                  <a:lnTo>
                    <a:pt x="134" y="47"/>
                  </a:lnTo>
                  <a:lnTo>
                    <a:pt x="128" y="52"/>
                  </a:lnTo>
                  <a:lnTo>
                    <a:pt x="121" y="70"/>
                  </a:lnTo>
                  <a:lnTo>
                    <a:pt x="112" y="79"/>
                  </a:lnTo>
                  <a:lnTo>
                    <a:pt x="103" y="76"/>
                  </a:lnTo>
                  <a:lnTo>
                    <a:pt x="84" y="79"/>
                  </a:lnTo>
                  <a:lnTo>
                    <a:pt x="66" y="79"/>
                  </a:lnTo>
                  <a:lnTo>
                    <a:pt x="64" y="79"/>
                  </a:lnTo>
                  <a:lnTo>
                    <a:pt x="63" y="78"/>
                  </a:lnTo>
                  <a:lnTo>
                    <a:pt x="62" y="76"/>
                  </a:lnTo>
                  <a:lnTo>
                    <a:pt x="62" y="74"/>
                  </a:lnTo>
                  <a:lnTo>
                    <a:pt x="60" y="59"/>
                  </a:lnTo>
                  <a:lnTo>
                    <a:pt x="55" y="52"/>
                  </a:lnTo>
                  <a:lnTo>
                    <a:pt x="48" y="51"/>
                  </a:lnTo>
                  <a:lnTo>
                    <a:pt x="37" y="51"/>
                  </a:lnTo>
                  <a:lnTo>
                    <a:pt x="34" y="52"/>
                  </a:lnTo>
                  <a:lnTo>
                    <a:pt x="31" y="53"/>
                  </a:lnTo>
                  <a:lnTo>
                    <a:pt x="30" y="55"/>
                  </a:lnTo>
                  <a:lnTo>
                    <a:pt x="28" y="58"/>
                  </a:lnTo>
                  <a:lnTo>
                    <a:pt x="19" y="65"/>
                  </a:lnTo>
                  <a:lnTo>
                    <a:pt x="6" y="70"/>
                  </a:lnTo>
                  <a:lnTo>
                    <a:pt x="4" y="79"/>
                  </a:lnTo>
                  <a:lnTo>
                    <a:pt x="4" y="95"/>
                  </a:lnTo>
                  <a:lnTo>
                    <a:pt x="6" y="139"/>
                  </a:lnTo>
                  <a:lnTo>
                    <a:pt x="5" y="151"/>
                  </a:lnTo>
                  <a:lnTo>
                    <a:pt x="4" y="157"/>
                  </a:lnTo>
                  <a:lnTo>
                    <a:pt x="23" y="164"/>
                  </a:lnTo>
                  <a:lnTo>
                    <a:pt x="32" y="173"/>
                  </a:lnTo>
                  <a:lnTo>
                    <a:pt x="19" y="180"/>
                  </a:lnTo>
                  <a:lnTo>
                    <a:pt x="9" y="195"/>
                  </a:lnTo>
                  <a:lnTo>
                    <a:pt x="19" y="200"/>
                  </a:lnTo>
                  <a:lnTo>
                    <a:pt x="19" y="239"/>
                  </a:lnTo>
                  <a:lnTo>
                    <a:pt x="19" y="245"/>
                  </a:lnTo>
                  <a:lnTo>
                    <a:pt x="18" y="249"/>
                  </a:lnTo>
                  <a:lnTo>
                    <a:pt x="16" y="252"/>
                  </a:lnTo>
                  <a:lnTo>
                    <a:pt x="14" y="254"/>
                  </a:lnTo>
                  <a:lnTo>
                    <a:pt x="0" y="259"/>
                  </a:lnTo>
                  <a:lnTo>
                    <a:pt x="2" y="289"/>
                  </a:lnTo>
                  <a:lnTo>
                    <a:pt x="9" y="304"/>
                  </a:lnTo>
                  <a:lnTo>
                    <a:pt x="9" y="337"/>
                  </a:lnTo>
                  <a:lnTo>
                    <a:pt x="53" y="340"/>
                  </a:lnTo>
                  <a:lnTo>
                    <a:pt x="67" y="347"/>
                  </a:lnTo>
                  <a:lnTo>
                    <a:pt x="69" y="346"/>
                  </a:lnTo>
                  <a:lnTo>
                    <a:pt x="82" y="332"/>
                  </a:lnTo>
                  <a:lnTo>
                    <a:pt x="82" y="339"/>
                  </a:lnTo>
                  <a:lnTo>
                    <a:pt x="78" y="349"/>
                  </a:lnTo>
                  <a:lnTo>
                    <a:pt x="75" y="369"/>
                  </a:lnTo>
                  <a:lnTo>
                    <a:pt x="114" y="367"/>
                  </a:lnTo>
                  <a:lnTo>
                    <a:pt x="139" y="357"/>
                  </a:lnTo>
                  <a:lnTo>
                    <a:pt x="150" y="337"/>
                  </a:lnTo>
                  <a:lnTo>
                    <a:pt x="162" y="337"/>
                  </a:lnTo>
                  <a:lnTo>
                    <a:pt x="173" y="314"/>
                  </a:lnTo>
                  <a:lnTo>
                    <a:pt x="193" y="313"/>
                  </a:lnTo>
                  <a:lnTo>
                    <a:pt x="214" y="302"/>
                  </a:lnTo>
                  <a:lnTo>
                    <a:pt x="227" y="291"/>
                  </a:lnTo>
                  <a:lnTo>
                    <a:pt x="231" y="277"/>
                  </a:lnTo>
                  <a:lnTo>
                    <a:pt x="281" y="223"/>
                  </a:lnTo>
                  <a:lnTo>
                    <a:pt x="269" y="207"/>
                  </a:lnTo>
                  <a:lnTo>
                    <a:pt x="263" y="195"/>
                  </a:lnTo>
                  <a:lnTo>
                    <a:pt x="272" y="171"/>
                  </a:lnTo>
                  <a:lnTo>
                    <a:pt x="289" y="159"/>
                  </a:lnTo>
                  <a:lnTo>
                    <a:pt x="290" y="152"/>
                  </a:lnTo>
                  <a:lnTo>
                    <a:pt x="292" y="147"/>
                  </a:lnTo>
                  <a:lnTo>
                    <a:pt x="295" y="143"/>
                  </a:lnTo>
                  <a:lnTo>
                    <a:pt x="297" y="141"/>
                  </a:lnTo>
                  <a:lnTo>
                    <a:pt x="299" y="140"/>
                  </a:lnTo>
                  <a:lnTo>
                    <a:pt x="301" y="135"/>
                  </a:lnTo>
                  <a:lnTo>
                    <a:pt x="304" y="128"/>
                  </a:lnTo>
                  <a:lnTo>
                    <a:pt x="306" y="118"/>
                  </a:lnTo>
                  <a:lnTo>
                    <a:pt x="324" y="121"/>
                  </a:lnTo>
                  <a:lnTo>
                    <a:pt x="333" y="130"/>
                  </a:lnTo>
                  <a:lnTo>
                    <a:pt x="353" y="128"/>
                  </a:lnTo>
                  <a:lnTo>
                    <a:pt x="373" y="114"/>
                  </a:lnTo>
                  <a:lnTo>
                    <a:pt x="375" y="111"/>
                  </a:lnTo>
                  <a:lnTo>
                    <a:pt x="375" y="109"/>
                  </a:lnTo>
                  <a:lnTo>
                    <a:pt x="374" y="10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6" name="Freeform 10"/>
            <p:cNvSpPr>
              <a:spLocks/>
            </p:cNvSpPr>
            <p:nvPr/>
          </p:nvSpPr>
          <p:spPr bwMode="auto">
            <a:xfrm>
              <a:off x="2701" y="1148"/>
              <a:ext cx="60" cy="133"/>
            </a:xfrm>
            <a:custGeom>
              <a:avLst/>
              <a:gdLst>
                <a:gd name="T0" fmla="*/ 60 w 61"/>
                <a:gd name="T1" fmla="*/ 7 h 135"/>
                <a:gd name="T2" fmla="*/ 60 w 61"/>
                <a:gd name="T3" fmla="*/ 0 h 135"/>
                <a:gd name="T4" fmla="*/ 47 w 61"/>
                <a:gd name="T5" fmla="*/ 14 h 135"/>
                <a:gd name="T6" fmla="*/ 42 w 61"/>
                <a:gd name="T7" fmla="*/ 19 h 135"/>
                <a:gd name="T8" fmla="*/ 40 w 61"/>
                <a:gd name="T9" fmla="*/ 33 h 135"/>
                <a:gd name="T10" fmla="*/ 27 w 61"/>
                <a:gd name="T11" fmla="*/ 41 h 135"/>
                <a:gd name="T12" fmla="*/ 13 w 61"/>
                <a:gd name="T13" fmla="*/ 52 h 135"/>
                <a:gd name="T14" fmla="*/ 5 w 61"/>
                <a:gd name="T15" fmla="*/ 72 h 135"/>
                <a:gd name="T16" fmla="*/ 5 w 61"/>
                <a:gd name="T17" fmla="*/ 90 h 135"/>
                <a:gd name="T18" fmla="*/ 0 w 61"/>
                <a:gd name="T19" fmla="*/ 103 h 135"/>
                <a:gd name="T20" fmla="*/ 11 w 61"/>
                <a:gd name="T21" fmla="*/ 107 h 135"/>
                <a:gd name="T22" fmla="*/ 14 w 61"/>
                <a:gd name="T23" fmla="*/ 133 h 135"/>
                <a:gd name="T24" fmla="*/ 25 w 61"/>
                <a:gd name="T25" fmla="*/ 112 h 135"/>
                <a:gd name="T26" fmla="*/ 33 w 61"/>
                <a:gd name="T27" fmla="*/ 100 h 135"/>
                <a:gd name="T28" fmla="*/ 25 w 61"/>
                <a:gd name="T29" fmla="*/ 77 h 135"/>
                <a:gd name="T30" fmla="*/ 25 w 61"/>
                <a:gd name="T31" fmla="*/ 66 h 135"/>
                <a:gd name="T32" fmla="*/ 37 w 61"/>
                <a:gd name="T33" fmla="*/ 49 h 135"/>
                <a:gd name="T34" fmla="*/ 53 w 61"/>
                <a:gd name="T35" fmla="*/ 38 h 135"/>
                <a:gd name="T36" fmla="*/ 53 w 61"/>
                <a:gd name="T37" fmla="*/ 36 h 135"/>
                <a:gd name="T38" fmla="*/ 56 w 61"/>
                <a:gd name="T39" fmla="*/ 17 h 135"/>
                <a:gd name="T40" fmla="*/ 60 w 61"/>
                <a:gd name="T41" fmla="*/ 7 h 1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135">
                  <a:moveTo>
                    <a:pt x="61" y="7"/>
                  </a:moveTo>
                  <a:lnTo>
                    <a:pt x="61" y="0"/>
                  </a:lnTo>
                  <a:lnTo>
                    <a:pt x="48" y="14"/>
                  </a:lnTo>
                  <a:lnTo>
                    <a:pt x="43" y="19"/>
                  </a:lnTo>
                  <a:lnTo>
                    <a:pt x="41" y="34"/>
                  </a:lnTo>
                  <a:lnTo>
                    <a:pt x="27" y="42"/>
                  </a:lnTo>
                  <a:lnTo>
                    <a:pt x="13" y="53"/>
                  </a:lnTo>
                  <a:lnTo>
                    <a:pt x="5" y="73"/>
                  </a:lnTo>
                  <a:lnTo>
                    <a:pt x="5" y="91"/>
                  </a:lnTo>
                  <a:lnTo>
                    <a:pt x="0" y="105"/>
                  </a:lnTo>
                  <a:lnTo>
                    <a:pt x="11" y="109"/>
                  </a:lnTo>
                  <a:lnTo>
                    <a:pt x="14" y="135"/>
                  </a:lnTo>
                  <a:lnTo>
                    <a:pt x="25" y="114"/>
                  </a:lnTo>
                  <a:lnTo>
                    <a:pt x="34" y="101"/>
                  </a:lnTo>
                  <a:lnTo>
                    <a:pt x="25" y="78"/>
                  </a:lnTo>
                  <a:lnTo>
                    <a:pt x="25" y="67"/>
                  </a:lnTo>
                  <a:lnTo>
                    <a:pt x="38" y="50"/>
                  </a:lnTo>
                  <a:lnTo>
                    <a:pt x="54" y="39"/>
                  </a:lnTo>
                  <a:lnTo>
                    <a:pt x="54" y="37"/>
                  </a:lnTo>
                  <a:lnTo>
                    <a:pt x="57" y="17"/>
                  </a:lnTo>
                  <a:lnTo>
                    <a:pt x="61" y="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2715" y="932"/>
              <a:ext cx="455" cy="510"/>
            </a:xfrm>
            <a:custGeom>
              <a:avLst/>
              <a:gdLst>
                <a:gd name="T0" fmla="*/ 431 w 463"/>
                <a:gd name="T1" fmla="*/ 220 h 518"/>
                <a:gd name="T2" fmla="*/ 358 w 463"/>
                <a:gd name="T3" fmla="*/ 232 h 518"/>
                <a:gd name="T4" fmla="*/ 323 w 463"/>
                <a:gd name="T5" fmla="*/ 198 h 518"/>
                <a:gd name="T6" fmla="*/ 328 w 463"/>
                <a:gd name="T7" fmla="*/ 154 h 518"/>
                <a:gd name="T8" fmla="*/ 335 w 463"/>
                <a:gd name="T9" fmla="*/ 82 h 518"/>
                <a:gd name="T10" fmla="*/ 367 w 463"/>
                <a:gd name="T11" fmla="*/ 46 h 518"/>
                <a:gd name="T12" fmla="*/ 379 w 463"/>
                <a:gd name="T13" fmla="*/ 24 h 518"/>
                <a:gd name="T14" fmla="*/ 344 w 463"/>
                <a:gd name="T15" fmla="*/ 0 h 518"/>
                <a:gd name="T16" fmla="*/ 313 w 463"/>
                <a:gd name="T17" fmla="*/ 16 h 518"/>
                <a:gd name="T18" fmla="*/ 266 w 463"/>
                <a:gd name="T19" fmla="*/ 6 h 518"/>
                <a:gd name="T20" fmla="*/ 261 w 463"/>
                <a:gd name="T21" fmla="*/ 23 h 518"/>
                <a:gd name="T22" fmla="*/ 257 w 463"/>
                <a:gd name="T23" fmla="*/ 29 h 518"/>
                <a:gd name="T24" fmla="*/ 251 w 463"/>
                <a:gd name="T25" fmla="*/ 39 h 518"/>
                <a:gd name="T26" fmla="*/ 224 w 463"/>
                <a:gd name="T27" fmla="*/ 82 h 518"/>
                <a:gd name="T28" fmla="*/ 193 w 463"/>
                <a:gd name="T29" fmla="*/ 162 h 518"/>
                <a:gd name="T30" fmla="*/ 155 w 463"/>
                <a:gd name="T31" fmla="*/ 198 h 518"/>
                <a:gd name="T32" fmla="*/ 113 w 463"/>
                <a:gd name="T33" fmla="*/ 222 h 518"/>
                <a:gd name="T34" fmla="*/ 39 w 463"/>
                <a:gd name="T35" fmla="*/ 253 h 518"/>
                <a:gd name="T36" fmla="*/ 11 w 463"/>
                <a:gd name="T37" fmla="*/ 283 h 518"/>
                <a:gd name="T38" fmla="*/ 11 w 463"/>
                <a:gd name="T39" fmla="*/ 329 h 518"/>
                <a:gd name="T40" fmla="*/ 18 w 463"/>
                <a:gd name="T41" fmla="*/ 373 h 518"/>
                <a:gd name="T42" fmla="*/ 48 w 463"/>
                <a:gd name="T43" fmla="*/ 385 h 518"/>
                <a:gd name="T44" fmla="*/ 52 w 463"/>
                <a:gd name="T45" fmla="*/ 391 h 518"/>
                <a:gd name="T46" fmla="*/ 64 w 463"/>
                <a:gd name="T47" fmla="*/ 410 h 518"/>
                <a:gd name="T48" fmla="*/ 113 w 463"/>
                <a:gd name="T49" fmla="*/ 450 h 518"/>
                <a:gd name="T50" fmla="*/ 144 w 463"/>
                <a:gd name="T51" fmla="*/ 476 h 518"/>
                <a:gd name="T52" fmla="*/ 185 w 463"/>
                <a:gd name="T53" fmla="*/ 478 h 518"/>
                <a:gd name="T54" fmla="*/ 288 w 463"/>
                <a:gd name="T55" fmla="*/ 479 h 518"/>
                <a:gd name="T56" fmla="*/ 309 w 463"/>
                <a:gd name="T57" fmla="*/ 508 h 518"/>
                <a:gd name="T58" fmla="*/ 322 w 463"/>
                <a:gd name="T59" fmla="*/ 505 h 518"/>
                <a:gd name="T60" fmla="*/ 333 w 463"/>
                <a:gd name="T61" fmla="*/ 495 h 518"/>
                <a:gd name="T62" fmla="*/ 351 w 463"/>
                <a:gd name="T63" fmla="*/ 508 h 518"/>
                <a:gd name="T64" fmla="*/ 358 w 463"/>
                <a:gd name="T65" fmla="*/ 502 h 518"/>
                <a:gd name="T66" fmla="*/ 366 w 463"/>
                <a:gd name="T67" fmla="*/ 476 h 518"/>
                <a:gd name="T68" fmla="*/ 360 w 463"/>
                <a:gd name="T69" fmla="*/ 467 h 518"/>
                <a:gd name="T70" fmla="*/ 337 w 463"/>
                <a:gd name="T71" fmla="*/ 453 h 518"/>
                <a:gd name="T72" fmla="*/ 332 w 463"/>
                <a:gd name="T73" fmla="*/ 437 h 518"/>
                <a:gd name="T74" fmla="*/ 330 w 463"/>
                <a:gd name="T75" fmla="*/ 424 h 518"/>
                <a:gd name="T76" fmla="*/ 327 w 463"/>
                <a:gd name="T77" fmla="*/ 415 h 518"/>
                <a:gd name="T78" fmla="*/ 311 w 463"/>
                <a:gd name="T79" fmla="*/ 405 h 518"/>
                <a:gd name="T80" fmla="*/ 304 w 463"/>
                <a:gd name="T81" fmla="*/ 402 h 518"/>
                <a:gd name="T82" fmla="*/ 297 w 463"/>
                <a:gd name="T83" fmla="*/ 392 h 518"/>
                <a:gd name="T84" fmla="*/ 302 w 463"/>
                <a:gd name="T85" fmla="*/ 362 h 518"/>
                <a:gd name="T86" fmla="*/ 314 w 463"/>
                <a:gd name="T87" fmla="*/ 329 h 518"/>
                <a:gd name="T88" fmla="*/ 317 w 463"/>
                <a:gd name="T89" fmla="*/ 326 h 518"/>
                <a:gd name="T90" fmla="*/ 326 w 463"/>
                <a:gd name="T91" fmla="*/ 350 h 518"/>
                <a:gd name="T92" fmla="*/ 327 w 463"/>
                <a:gd name="T93" fmla="*/ 361 h 518"/>
                <a:gd name="T94" fmla="*/ 330 w 463"/>
                <a:gd name="T95" fmla="*/ 359 h 518"/>
                <a:gd name="T96" fmla="*/ 334 w 463"/>
                <a:gd name="T97" fmla="*/ 339 h 518"/>
                <a:gd name="T98" fmla="*/ 344 w 463"/>
                <a:gd name="T99" fmla="*/ 311 h 518"/>
                <a:gd name="T100" fmla="*/ 364 w 463"/>
                <a:gd name="T101" fmla="*/ 299 h 518"/>
                <a:gd name="T102" fmla="*/ 370 w 463"/>
                <a:gd name="T103" fmla="*/ 300 h 518"/>
                <a:gd name="T104" fmla="*/ 349 w 463"/>
                <a:gd name="T105" fmla="*/ 316 h 518"/>
                <a:gd name="T106" fmla="*/ 343 w 463"/>
                <a:gd name="T107" fmla="*/ 331 h 518"/>
                <a:gd name="T108" fmla="*/ 346 w 463"/>
                <a:gd name="T109" fmla="*/ 336 h 518"/>
                <a:gd name="T110" fmla="*/ 371 w 463"/>
                <a:gd name="T111" fmla="*/ 337 h 518"/>
                <a:gd name="T112" fmla="*/ 374 w 463"/>
                <a:gd name="T113" fmla="*/ 336 h 518"/>
                <a:gd name="T114" fmla="*/ 421 w 463"/>
                <a:gd name="T115" fmla="*/ 300 h 518"/>
                <a:gd name="T116" fmla="*/ 450 w 463"/>
                <a:gd name="T117" fmla="*/ 287 h 51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63" h="518">
                  <a:moveTo>
                    <a:pt x="460" y="279"/>
                  </a:moveTo>
                  <a:lnTo>
                    <a:pt x="444" y="250"/>
                  </a:lnTo>
                  <a:lnTo>
                    <a:pt x="439" y="223"/>
                  </a:lnTo>
                  <a:lnTo>
                    <a:pt x="398" y="225"/>
                  </a:lnTo>
                  <a:lnTo>
                    <a:pt x="386" y="237"/>
                  </a:lnTo>
                  <a:lnTo>
                    <a:pt x="364" y="236"/>
                  </a:lnTo>
                  <a:lnTo>
                    <a:pt x="354" y="206"/>
                  </a:lnTo>
                  <a:lnTo>
                    <a:pt x="339" y="208"/>
                  </a:lnTo>
                  <a:lnTo>
                    <a:pt x="329" y="201"/>
                  </a:lnTo>
                  <a:lnTo>
                    <a:pt x="323" y="181"/>
                  </a:lnTo>
                  <a:lnTo>
                    <a:pt x="338" y="177"/>
                  </a:lnTo>
                  <a:lnTo>
                    <a:pt x="334" y="156"/>
                  </a:lnTo>
                  <a:lnTo>
                    <a:pt x="325" y="126"/>
                  </a:lnTo>
                  <a:lnTo>
                    <a:pt x="339" y="109"/>
                  </a:lnTo>
                  <a:lnTo>
                    <a:pt x="341" y="83"/>
                  </a:lnTo>
                  <a:lnTo>
                    <a:pt x="357" y="67"/>
                  </a:lnTo>
                  <a:lnTo>
                    <a:pt x="372" y="65"/>
                  </a:lnTo>
                  <a:lnTo>
                    <a:pt x="373" y="47"/>
                  </a:lnTo>
                  <a:lnTo>
                    <a:pt x="381" y="41"/>
                  </a:lnTo>
                  <a:lnTo>
                    <a:pt x="386" y="38"/>
                  </a:lnTo>
                  <a:lnTo>
                    <a:pt x="386" y="24"/>
                  </a:lnTo>
                  <a:lnTo>
                    <a:pt x="382" y="9"/>
                  </a:lnTo>
                  <a:lnTo>
                    <a:pt x="355" y="4"/>
                  </a:lnTo>
                  <a:lnTo>
                    <a:pt x="350" y="0"/>
                  </a:lnTo>
                  <a:lnTo>
                    <a:pt x="343" y="4"/>
                  </a:lnTo>
                  <a:lnTo>
                    <a:pt x="338" y="2"/>
                  </a:lnTo>
                  <a:lnTo>
                    <a:pt x="318" y="16"/>
                  </a:lnTo>
                  <a:lnTo>
                    <a:pt x="298" y="18"/>
                  </a:lnTo>
                  <a:lnTo>
                    <a:pt x="289" y="9"/>
                  </a:lnTo>
                  <a:lnTo>
                    <a:pt x="271" y="6"/>
                  </a:lnTo>
                  <a:lnTo>
                    <a:pt x="269" y="16"/>
                  </a:lnTo>
                  <a:lnTo>
                    <a:pt x="266" y="23"/>
                  </a:lnTo>
                  <a:lnTo>
                    <a:pt x="264" y="28"/>
                  </a:lnTo>
                  <a:lnTo>
                    <a:pt x="262" y="29"/>
                  </a:lnTo>
                  <a:lnTo>
                    <a:pt x="260" y="31"/>
                  </a:lnTo>
                  <a:lnTo>
                    <a:pt x="257" y="35"/>
                  </a:lnTo>
                  <a:lnTo>
                    <a:pt x="255" y="40"/>
                  </a:lnTo>
                  <a:lnTo>
                    <a:pt x="254" y="47"/>
                  </a:lnTo>
                  <a:lnTo>
                    <a:pt x="237" y="59"/>
                  </a:lnTo>
                  <a:lnTo>
                    <a:pt x="228" y="83"/>
                  </a:lnTo>
                  <a:lnTo>
                    <a:pt x="234" y="95"/>
                  </a:lnTo>
                  <a:lnTo>
                    <a:pt x="246" y="111"/>
                  </a:lnTo>
                  <a:lnTo>
                    <a:pt x="196" y="165"/>
                  </a:lnTo>
                  <a:lnTo>
                    <a:pt x="192" y="179"/>
                  </a:lnTo>
                  <a:lnTo>
                    <a:pt x="179" y="190"/>
                  </a:lnTo>
                  <a:lnTo>
                    <a:pt x="158" y="201"/>
                  </a:lnTo>
                  <a:lnTo>
                    <a:pt x="138" y="202"/>
                  </a:lnTo>
                  <a:lnTo>
                    <a:pt x="127" y="225"/>
                  </a:lnTo>
                  <a:lnTo>
                    <a:pt x="115" y="225"/>
                  </a:lnTo>
                  <a:lnTo>
                    <a:pt x="104" y="245"/>
                  </a:lnTo>
                  <a:lnTo>
                    <a:pt x="79" y="255"/>
                  </a:lnTo>
                  <a:lnTo>
                    <a:pt x="40" y="257"/>
                  </a:lnTo>
                  <a:lnTo>
                    <a:pt x="40" y="259"/>
                  </a:lnTo>
                  <a:lnTo>
                    <a:pt x="24" y="270"/>
                  </a:lnTo>
                  <a:lnTo>
                    <a:pt x="11" y="287"/>
                  </a:lnTo>
                  <a:lnTo>
                    <a:pt x="11" y="298"/>
                  </a:lnTo>
                  <a:lnTo>
                    <a:pt x="20" y="321"/>
                  </a:lnTo>
                  <a:lnTo>
                    <a:pt x="11" y="334"/>
                  </a:lnTo>
                  <a:lnTo>
                    <a:pt x="0" y="355"/>
                  </a:lnTo>
                  <a:lnTo>
                    <a:pt x="18" y="379"/>
                  </a:lnTo>
                  <a:lnTo>
                    <a:pt x="37" y="388"/>
                  </a:lnTo>
                  <a:lnTo>
                    <a:pt x="44" y="391"/>
                  </a:lnTo>
                  <a:lnTo>
                    <a:pt x="49" y="391"/>
                  </a:lnTo>
                  <a:lnTo>
                    <a:pt x="52" y="393"/>
                  </a:lnTo>
                  <a:lnTo>
                    <a:pt x="53" y="397"/>
                  </a:lnTo>
                  <a:lnTo>
                    <a:pt x="52" y="401"/>
                  </a:lnTo>
                  <a:lnTo>
                    <a:pt x="49" y="407"/>
                  </a:lnTo>
                  <a:lnTo>
                    <a:pt x="65" y="416"/>
                  </a:lnTo>
                  <a:lnTo>
                    <a:pt x="92" y="425"/>
                  </a:lnTo>
                  <a:lnTo>
                    <a:pt x="99" y="442"/>
                  </a:lnTo>
                  <a:lnTo>
                    <a:pt x="115" y="457"/>
                  </a:lnTo>
                  <a:lnTo>
                    <a:pt x="129" y="466"/>
                  </a:lnTo>
                  <a:lnTo>
                    <a:pt x="135" y="481"/>
                  </a:lnTo>
                  <a:lnTo>
                    <a:pt x="147" y="483"/>
                  </a:lnTo>
                  <a:lnTo>
                    <a:pt x="163" y="491"/>
                  </a:lnTo>
                  <a:lnTo>
                    <a:pt x="181" y="494"/>
                  </a:lnTo>
                  <a:lnTo>
                    <a:pt x="188" y="485"/>
                  </a:lnTo>
                  <a:lnTo>
                    <a:pt x="220" y="471"/>
                  </a:lnTo>
                  <a:lnTo>
                    <a:pt x="291" y="471"/>
                  </a:lnTo>
                  <a:lnTo>
                    <a:pt x="293" y="487"/>
                  </a:lnTo>
                  <a:lnTo>
                    <a:pt x="309" y="487"/>
                  </a:lnTo>
                  <a:lnTo>
                    <a:pt x="310" y="518"/>
                  </a:lnTo>
                  <a:lnTo>
                    <a:pt x="314" y="516"/>
                  </a:lnTo>
                  <a:lnTo>
                    <a:pt x="323" y="516"/>
                  </a:lnTo>
                  <a:lnTo>
                    <a:pt x="328" y="513"/>
                  </a:lnTo>
                  <a:lnTo>
                    <a:pt x="332" y="510"/>
                  </a:lnTo>
                  <a:lnTo>
                    <a:pt x="336" y="505"/>
                  </a:lnTo>
                  <a:lnTo>
                    <a:pt x="339" y="503"/>
                  </a:lnTo>
                  <a:lnTo>
                    <a:pt x="352" y="514"/>
                  </a:lnTo>
                  <a:lnTo>
                    <a:pt x="357" y="516"/>
                  </a:lnTo>
                  <a:lnTo>
                    <a:pt x="360" y="515"/>
                  </a:lnTo>
                  <a:lnTo>
                    <a:pt x="363" y="514"/>
                  </a:lnTo>
                  <a:lnTo>
                    <a:pt x="364" y="510"/>
                  </a:lnTo>
                  <a:lnTo>
                    <a:pt x="364" y="498"/>
                  </a:lnTo>
                  <a:lnTo>
                    <a:pt x="372" y="483"/>
                  </a:lnTo>
                  <a:lnTo>
                    <a:pt x="371" y="480"/>
                  </a:lnTo>
                  <a:lnTo>
                    <a:pt x="369" y="477"/>
                  </a:lnTo>
                  <a:lnTo>
                    <a:pt x="366" y="474"/>
                  </a:lnTo>
                  <a:lnTo>
                    <a:pt x="363" y="471"/>
                  </a:lnTo>
                  <a:lnTo>
                    <a:pt x="343" y="460"/>
                  </a:lnTo>
                  <a:lnTo>
                    <a:pt x="340" y="449"/>
                  </a:lnTo>
                  <a:lnTo>
                    <a:pt x="339" y="446"/>
                  </a:lnTo>
                  <a:lnTo>
                    <a:pt x="338" y="444"/>
                  </a:lnTo>
                  <a:lnTo>
                    <a:pt x="334" y="441"/>
                  </a:lnTo>
                  <a:lnTo>
                    <a:pt x="336" y="431"/>
                  </a:lnTo>
                  <a:lnTo>
                    <a:pt x="335" y="427"/>
                  </a:lnTo>
                  <a:lnTo>
                    <a:pt x="334" y="424"/>
                  </a:lnTo>
                  <a:lnTo>
                    <a:pt x="333" y="422"/>
                  </a:lnTo>
                  <a:lnTo>
                    <a:pt x="330" y="420"/>
                  </a:lnTo>
                  <a:lnTo>
                    <a:pt x="325" y="416"/>
                  </a:lnTo>
                  <a:lnTo>
                    <a:pt x="316" y="411"/>
                  </a:lnTo>
                  <a:lnTo>
                    <a:pt x="312" y="410"/>
                  </a:lnTo>
                  <a:lnTo>
                    <a:pt x="309" y="408"/>
                  </a:lnTo>
                  <a:lnTo>
                    <a:pt x="308" y="407"/>
                  </a:lnTo>
                  <a:lnTo>
                    <a:pt x="309" y="406"/>
                  </a:lnTo>
                  <a:lnTo>
                    <a:pt x="302" y="398"/>
                  </a:lnTo>
                  <a:lnTo>
                    <a:pt x="307" y="388"/>
                  </a:lnTo>
                  <a:lnTo>
                    <a:pt x="305" y="381"/>
                  </a:lnTo>
                  <a:lnTo>
                    <a:pt x="307" y="368"/>
                  </a:lnTo>
                  <a:lnTo>
                    <a:pt x="311" y="347"/>
                  </a:lnTo>
                  <a:lnTo>
                    <a:pt x="314" y="339"/>
                  </a:lnTo>
                  <a:lnTo>
                    <a:pt x="320" y="334"/>
                  </a:lnTo>
                  <a:lnTo>
                    <a:pt x="320" y="332"/>
                  </a:lnTo>
                  <a:lnTo>
                    <a:pt x="323" y="331"/>
                  </a:lnTo>
                  <a:lnTo>
                    <a:pt x="326" y="332"/>
                  </a:lnTo>
                  <a:lnTo>
                    <a:pt x="332" y="334"/>
                  </a:lnTo>
                  <a:lnTo>
                    <a:pt x="332" y="355"/>
                  </a:lnTo>
                  <a:lnTo>
                    <a:pt x="333" y="365"/>
                  </a:lnTo>
                  <a:lnTo>
                    <a:pt x="333" y="367"/>
                  </a:lnTo>
                  <a:lnTo>
                    <a:pt x="334" y="368"/>
                  </a:lnTo>
                  <a:lnTo>
                    <a:pt x="335" y="367"/>
                  </a:lnTo>
                  <a:lnTo>
                    <a:pt x="336" y="365"/>
                  </a:lnTo>
                  <a:lnTo>
                    <a:pt x="339" y="355"/>
                  </a:lnTo>
                  <a:lnTo>
                    <a:pt x="340" y="344"/>
                  </a:lnTo>
                  <a:lnTo>
                    <a:pt x="342" y="334"/>
                  </a:lnTo>
                  <a:lnTo>
                    <a:pt x="345" y="325"/>
                  </a:lnTo>
                  <a:lnTo>
                    <a:pt x="350" y="316"/>
                  </a:lnTo>
                  <a:lnTo>
                    <a:pt x="359" y="304"/>
                  </a:lnTo>
                  <a:lnTo>
                    <a:pt x="370" y="304"/>
                  </a:lnTo>
                  <a:lnTo>
                    <a:pt x="373" y="303"/>
                  </a:lnTo>
                  <a:lnTo>
                    <a:pt x="375" y="303"/>
                  </a:lnTo>
                  <a:lnTo>
                    <a:pt x="376" y="305"/>
                  </a:lnTo>
                  <a:lnTo>
                    <a:pt x="375" y="307"/>
                  </a:lnTo>
                  <a:lnTo>
                    <a:pt x="363" y="316"/>
                  </a:lnTo>
                  <a:lnTo>
                    <a:pt x="355" y="321"/>
                  </a:lnTo>
                  <a:lnTo>
                    <a:pt x="350" y="332"/>
                  </a:lnTo>
                  <a:lnTo>
                    <a:pt x="349" y="336"/>
                  </a:lnTo>
                  <a:lnTo>
                    <a:pt x="350" y="338"/>
                  </a:lnTo>
                  <a:lnTo>
                    <a:pt x="351" y="340"/>
                  </a:lnTo>
                  <a:lnTo>
                    <a:pt x="352" y="341"/>
                  </a:lnTo>
                  <a:lnTo>
                    <a:pt x="368" y="341"/>
                  </a:lnTo>
                  <a:lnTo>
                    <a:pt x="378" y="342"/>
                  </a:lnTo>
                  <a:lnTo>
                    <a:pt x="381" y="342"/>
                  </a:lnTo>
                  <a:lnTo>
                    <a:pt x="381" y="341"/>
                  </a:lnTo>
                  <a:lnTo>
                    <a:pt x="386" y="327"/>
                  </a:lnTo>
                  <a:lnTo>
                    <a:pt x="428" y="305"/>
                  </a:lnTo>
                  <a:lnTo>
                    <a:pt x="448" y="295"/>
                  </a:lnTo>
                  <a:lnTo>
                    <a:pt x="454" y="292"/>
                  </a:lnTo>
                  <a:lnTo>
                    <a:pt x="458" y="291"/>
                  </a:lnTo>
                  <a:lnTo>
                    <a:pt x="463" y="290"/>
                  </a:lnTo>
                  <a:lnTo>
                    <a:pt x="460" y="279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2414" y="1339"/>
              <a:ext cx="700" cy="379"/>
            </a:xfrm>
            <a:custGeom>
              <a:avLst/>
              <a:gdLst>
                <a:gd name="T0" fmla="*/ 517 w 712"/>
                <a:gd name="T1" fmla="*/ 56 h 385"/>
                <a:gd name="T2" fmla="*/ 461 w 712"/>
                <a:gd name="T3" fmla="*/ 76 h 385"/>
                <a:gd name="T4" fmla="*/ 434 w 712"/>
                <a:gd name="T5" fmla="*/ 67 h 385"/>
                <a:gd name="T6" fmla="*/ 394 w 712"/>
                <a:gd name="T7" fmla="*/ 68 h 385"/>
                <a:gd name="T8" fmla="*/ 384 w 712"/>
                <a:gd name="T9" fmla="*/ 59 h 385"/>
                <a:gd name="T10" fmla="*/ 367 w 712"/>
                <a:gd name="T11" fmla="*/ 67 h 385"/>
                <a:gd name="T12" fmla="*/ 319 w 712"/>
                <a:gd name="T13" fmla="*/ 52 h 385"/>
                <a:gd name="T14" fmla="*/ 253 w 712"/>
                <a:gd name="T15" fmla="*/ 74 h 385"/>
                <a:gd name="T16" fmla="*/ 208 w 712"/>
                <a:gd name="T17" fmla="*/ 43 h 385"/>
                <a:gd name="T18" fmla="*/ 163 w 712"/>
                <a:gd name="T19" fmla="*/ 15 h 385"/>
                <a:gd name="T20" fmla="*/ 130 w 712"/>
                <a:gd name="T21" fmla="*/ 24 h 385"/>
                <a:gd name="T22" fmla="*/ 89 w 712"/>
                <a:gd name="T23" fmla="*/ 0 h 385"/>
                <a:gd name="T24" fmla="*/ 51 w 712"/>
                <a:gd name="T25" fmla="*/ 30 h 385"/>
                <a:gd name="T26" fmla="*/ 42 w 712"/>
                <a:gd name="T27" fmla="*/ 79 h 385"/>
                <a:gd name="T28" fmla="*/ 41 w 712"/>
                <a:gd name="T29" fmla="*/ 83 h 385"/>
                <a:gd name="T30" fmla="*/ 22 w 712"/>
                <a:gd name="T31" fmla="*/ 88 h 385"/>
                <a:gd name="T32" fmla="*/ 30 w 712"/>
                <a:gd name="T33" fmla="*/ 114 h 385"/>
                <a:gd name="T34" fmla="*/ 21 w 712"/>
                <a:gd name="T35" fmla="*/ 110 h 385"/>
                <a:gd name="T36" fmla="*/ 8 w 712"/>
                <a:gd name="T37" fmla="*/ 108 h 385"/>
                <a:gd name="T38" fmla="*/ 8 w 712"/>
                <a:gd name="T39" fmla="*/ 110 h 385"/>
                <a:gd name="T40" fmla="*/ 2 w 712"/>
                <a:gd name="T41" fmla="*/ 152 h 385"/>
                <a:gd name="T42" fmla="*/ 64 w 712"/>
                <a:gd name="T43" fmla="*/ 172 h 385"/>
                <a:gd name="T44" fmla="*/ 83 w 712"/>
                <a:gd name="T45" fmla="*/ 193 h 385"/>
                <a:gd name="T46" fmla="*/ 110 w 712"/>
                <a:gd name="T47" fmla="*/ 204 h 385"/>
                <a:gd name="T48" fmla="*/ 161 w 712"/>
                <a:gd name="T49" fmla="*/ 190 h 385"/>
                <a:gd name="T50" fmla="*/ 190 w 712"/>
                <a:gd name="T51" fmla="*/ 213 h 385"/>
                <a:gd name="T52" fmla="*/ 253 w 712"/>
                <a:gd name="T53" fmla="*/ 247 h 385"/>
                <a:gd name="T54" fmla="*/ 319 w 712"/>
                <a:gd name="T55" fmla="*/ 284 h 385"/>
                <a:gd name="T56" fmla="*/ 368 w 712"/>
                <a:gd name="T57" fmla="*/ 293 h 385"/>
                <a:gd name="T58" fmla="*/ 389 w 712"/>
                <a:gd name="T59" fmla="*/ 283 h 385"/>
                <a:gd name="T60" fmla="*/ 426 w 712"/>
                <a:gd name="T61" fmla="*/ 271 h 385"/>
                <a:gd name="T62" fmla="*/ 440 w 712"/>
                <a:gd name="T63" fmla="*/ 284 h 385"/>
                <a:gd name="T64" fmla="*/ 484 w 712"/>
                <a:gd name="T65" fmla="*/ 307 h 385"/>
                <a:gd name="T66" fmla="*/ 562 w 712"/>
                <a:gd name="T67" fmla="*/ 379 h 385"/>
                <a:gd name="T68" fmla="*/ 571 w 712"/>
                <a:gd name="T69" fmla="*/ 351 h 385"/>
                <a:gd name="T70" fmla="*/ 580 w 712"/>
                <a:gd name="T71" fmla="*/ 345 h 385"/>
                <a:gd name="T72" fmla="*/ 613 w 712"/>
                <a:gd name="T73" fmla="*/ 330 h 385"/>
                <a:gd name="T74" fmla="*/ 652 w 712"/>
                <a:gd name="T75" fmla="*/ 339 h 385"/>
                <a:gd name="T76" fmla="*/ 685 w 712"/>
                <a:gd name="T77" fmla="*/ 361 h 385"/>
                <a:gd name="T78" fmla="*/ 700 w 712"/>
                <a:gd name="T79" fmla="*/ 327 h 385"/>
                <a:gd name="T80" fmla="*/ 672 w 712"/>
                <a:gd name="T81" fmla="*/ 305 h 385"/>
                <a:gd name="T82" fmla="*/ 615 w 712"/>
                <a:gd name="T83" fmla="*/ 225 h 385"/>
                <a:gd name="T84" fmla="*/ 613 w 712"/>
                <a:gd name="T85" fmla="*/ 163 h 385"/>
                <a:gd name="T86" fmla="*/ 605 w 712"/>
                <a:gd name="T87" fmla="*/ 144 h 385"/>
                <a:gd name="T88" fmla="*/ 603 w 712"/>
                <a:gd name="T89" fmla="*/ 138 h 385"/>
                <a:gd name="T90" fmla="*/ 587 w 712"/>
                <a:gd name="T91" fmla="*/ 158 h 385"/>
                <a:gd name="T92" fmla="*/ 575 w 712"/>
                <a:gd name="T93" fmla="*/ 158 h 385"/>
                <a:gd name="T94" fmla="*/ 567 w 712"/>
                <a:gd name="T95" fmla="*/ 150 h 385"/>
                <a:gd name="T96" fmla="*/ 565 w 712"/>
                <a:gd name="T97" fmla="*/ 131 h 385"/>
                <a:gd name="T98" fmla="*/ 569 w 712"/>
                <a:gd name="T99" fmla="*/ 126 h 385"/>
                <a:gd name="T100" fmla="*/ 584 w 712"/>
                <a:gd name="T101" fmla="*/ 122 h 385"/>
                <a:gd name="T102" fmla="*/ 594 w 712"/>
                <a:gd name="T103" fmla="*/ 132 h 385"/>
                <a:gd name="T104" fmla="*/ 606 w 712"/>
                <a:gd name="T105" fmla="*/ 102 h 385"/>
                <a:gd name="T106" fmla="*/ 589 w 712"/>
                <a:gd name="T107" fmla="*/ 72 h 3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12" h="385">
                  <a:moveTo>
                    <a:pt x="599" y="73"/>
                  </a:moveTo>
                  <a:lnTo>
                    <a:pt x="597" y="57"/>
                  </a:lnTo>
                  <a:lnTo>
                    <a:pt x="526" y="57"/>
                  </a:lnTo>
                  <a:lnTo>
                    <a:pt x="494" y="71"/>
                  </a:lnTo>
                  <a:lnTo>
                    <a:pt x="487" y="80"/>
                  </a:lnTo>
                  <a:lnTo>
                    <a:pt x="469" y="77"/>
                  </a:lnTo>
                  <a:lnTo>
                    <a:pt x="453" y="69"/>
                  </a:lnTo>
                  <a:lnTo>
                    <a:pt x="441" y="67"/>
                  </a:lnTo>
                  <a:lnTo>
                    <a:pt x="441" y="68"/>
                  </a:lnTo>
                  <a:lnTo>
                    <a:pt x="441" y="67"/>
                  </a:lnTo>
                  <a:lnTo>
                    <a:pt x="437" y="66"/>
                  </a:lnTo>
                  <a:lnTo>
                    <a:pt x="401" y="69"/>
                  </a:lnTo>
                  <a:lnTo>
                    <a:pt x="392" y="57"/>
                  </a:lnTo>
                  <a:lnTo>
                    <a:pt x="391" y="60"/>
                  </a:lnTo>
                  <a:lnTo>
                    <a:pt x="387" y="62"/>
                  </a:lnTo>
                  <a:lnTo>
                    <a:pt x="381" y="65"/>
                  </a:lnTo>
                  <a:lnTo>
                    <a:pt x="373" y="68"/>
                  </a:lnTo>
                  <a:lnTo>
                    <a:pt x="358" y="69"/>
                  </a:lnTo>
                  <a:lnTo>
                    <a:pt x="333" y="64"/>
                  </a:lnTo>
                  <a:lnTo>
                    <a:pt x="324" y="53"/>
                  </a:lnTo>
                  <a:lnTo>
                    <a:pt x="303" y="53"/>
                  </a:lnTo>
                  <a:lnTo>
                    <a:pt x="285" y="75"/>
                  </a:lnTo>
                  <a:lnTo>
                    <a:pt x="257" y="75"/>
                  </a:lnTo>
                  <a:lnTo>
                    <a:pt x="246" y="66"/>
                  </a:lnTo>
                  <a:lnTo>
                    <a:pt x="232" y="46"/>
                  </a:lnTo>
                  <a:lnTo>
                    <a:pt x="212" y="44"/>
                  </a:lnTo>
                  <a:lnTo>
                    <a:pt x="193" y="46"/>
                  </a:lnTo>
                  <a:lnTo>
                    <a:pt x="177" y="24"/>
                  </a:lnTo>
                  <a:lnTo>
                    <a:pt x="166" y="15"/>
                  </a:lnTo>
                  <a:lnTo>
                    <a:pt x="148" y="15"/>
                  </a:lnTo>
                  <a:lnTo>
                    <a:pt x="148" y="24"/>
                  </a:lnTo>
                  <a:lnTo>
                    <a:pt x="132" y="24"/>
                  </a:lnTo>
                  <a:lnTo>
                    <a:pt x="123" y="15"/>
                  </a:lnTo>
                  <a:lnTo>
                    <a:pt x="109" y="15"/>
                  </a:lnTo>
                  <a:lnTo>
                    <a:pt x="91" y="0"/>
                  </a:lnTo>
                  <a:lnTo>
                    <a:pt x="84" y="13"/>
                  </a:lnTo>
                  <a:lnTo>
                    <a:pt x="65" y="15"/>
                  </a:lnTo>
                  <a:lnTo>
                    <a:pt x="52" y="30"/>
                  </a:lnTo>
                  <a:lnTo>
                    <a:pt x="38" y="44"/>
                  </a:lnTo>
                  <a:lnTo>
                    <a:pt x="41" y="55"/>
                  </a:lnTo>
                  <a:lnTo>
                    <a:pt x="43" y="80"/>
                  </a:lnTo>
                  <a:lnTo>
                    <a:pt x="43" y="82"/>
                  </a:lnTo>
                  <a:lnTo>
                    <a:pt x="42" y="84"/>
                  </a:lnTo>
                  <a:lnTo>
                    <a:pt x="38" y="87"/>
                  </a:lnTo>
                  <a:lnTo>
                    <a:pt x="31" y="88"/>
                  </a:lnTo>
                  <a:lnTo>
                    <a:pt x="22" y="89"/>
                  </a:lnTo>
                  <a:lnTo>
                    <a:pt x="25" y="96"/>
                  </a:lnTo>
                  <a:lnTo>
                    <a:pt x="34" y="102"/>
                  </a:lnTo>
                  <a:lnTo>
                    <a:pt x="31" y="116"/>
                  </a:lnTo>
                  <a:lnTo>
                    <a:pt x="26" y="114"/>
                  </a:lnTo>
                  <a:lnTo>
                    <a:pt x="21" y="112"/>
                  </a:lnTo>
                  <a:lnTo>
                    <a:pt x="8" y="110"/>
                  </a:lnTo>
                  <a:lnTo>
                    <a:pt x="9" y="112"/>
                  </a:lnTo>
                  <a:lnTo>
                    <a:pt x="8" y="110"/>
                  </a:lnTo>
                  <a:lnTo>
                    <a:pt x="7" y="110"/>
                  </a:lnTo>
                  <a:lnTo>
                    <a:pt x="8" y="112"/>
                  </a:lnTo>
                  <a:lnTo>
                    <a:pt x="11" y="118"/>
                  </a:lnTo>
                  <a:lnTo>
                    <a:pt x="0" y="127"/>
                  </a:lnTo>
                  <a:lnTo>
                    <a:pt x="2" y="154"/>
                  </a:lnTo>
                  <a:lnTo>
                    <a:pt x="22" y="155"/>
                  </a:lnTo>
                  <a:lnTo>
                    <a:pt x="50" y="164"/>
                  </a:lnTo>
                  <a:lnTo>
                    <a:pt x="65" y="175"/>
                  </a:lnTo>
                  <a:lnTo>
                    <a:pt x="52" y="193"/>
                  </a:lnTo>
                  <a:lnTo>
                    <a:pt x="66" y="196"/>
                  </a:lnTo>
                  <a:lnTo>
                    <a:pt x="84" y="196"/>
                  </a:lnTo>
                  <a:lnTo>
                    <a:pt x="107" y="200"/>
                  </a:lnTo>
                  <a:lnTo>
                    <a:pt x="110" y="204"/>
                  </a:lnTo>
                  <a:lnTo>
                    <a:pt x="112" y="207"/>
                  </a:lnTo>
                  <a:lnTo>
                    <a:pt x="116" y="198"/>
                  </a:lnTo>
                  <a:lnTo>
                    <a:pt x="134" y="186"/>
                  </a:lnTo>
                  <a:lnTo>
                    <a:pt x="164" y="193"/>
                  </a:lnTo>
                  <a:lnTo>
                    <a:pt x="168" y="207"/>
                  </a:lnTo>
                  <a:lnTo>
                    <a:pt x="180" y="211"/>
                  </a:lnTo>
                  <a:lnTo>
                    <a:pt x="193" y="216"/>
                  </a:lnTo>
                  <a:lnTo>
                    <a:pt x="205" y="234"/>
                  </a:lnTo>
                  <a:lnTo>
                    <a:pt x="228" y="234"/>
                  </a:lnTo>
                  <a:lnTo>
                    <a:pt x="257" y="251"/>
                  </a:lnTo>
                  <a:lnTo>
                    <a:pt x="259" y="265"/>
                  </a:lnTo>
                  <a:lnTo>
                    <a:pt x="266" y="276"/>
                  </a:lnTo>
                  <a:lnTo>
                    <a:pt x="324" y="289"/>
                  </a:lnTo>
                  <a:lnTo>
                    <a:pt x="339" y="301"/>
                  </a:lnTo>
                  <a:lnTo>
                    <a:pt x="364" y="310"/>
                  </a:lnTo>
                  <a:lnTo>
                    <a:pt x="374" y="298"/>
                  </a:lnTo>
                  <a:lnTo>
                    <a:pt x="387" y="303"/>
                  </a:lnTo>
                  <a:lnTo>
                    <a:pt x="398" y="303"/>
                  </a:lnTo>
                  <a:lnTo>
                    <a:pt x="396" y="287"/>
                  </a:lnTo>
                  <a:lnTo>
                    <a:pt x="423" y="269"/>
                  </a:lnTo>
                  <a:lnTo>
                    <a:pt x="433" y="275"/>
                  </a:lnTo>
                  <a:lnTo>
                    <a:pt x="440" y="280"/>
                  </a:lnTo>
                  <a:lnTo>
                    <a:pt x="445" y="285"/>
                  </a:lnTo>
                  <a:lnTo>
                    <a:pt x="448" y="289"/>
                  </a:lnTo>
                  <a:lnTo>
                    <a:pt x="451" y="303"/>
                  </a:lnTo>
                  <a:lnTo>
                    <a:pt x="489" y="299"/>
                  </a:lnTo>
                  <a:lnTo>
                    <a:pt x="492" y="312"/>
                  </a:lnTo>
                  <a:lnTo>
                    <a:pt x="480" y="328"/>
                  </a:lnTo>
                  <a:lnTo>
                    <a:pt x="534" y="380"/>
                  </a:lnTo>
                  <a:lnTo>
                    <a:pt x="572" y="385"/>
                  </a:lnTo>
                  <a:lnTo>
                    <a:pt x="586" y="376"/>
                  </a:lnTo>
                  <a:lnTo>
                    <a:pt x="581" y="357"/>
                  </a:lnTo>
                  <a:lnTo>
                    <a:pt x="584" y="353"/>
                  </a:lnTo>
                  <a:lnTo>
                    <a:pt x="587" y="351"/>
                  </a:lnTo>
                  <a:lnTo>
                    <a:pt x="590" y="350"/>
                  </a:lnTo>
                  <a:lnTo>
                    <a:pt x="594" y="349"/>
                  </a:lnTo>
                  <a:lnTo>
                    <a:pt x="613" y="344"/>
                  </a:lnTo>
                  <a:lnTo>
                    <a:pt x="624" y="335"/>
                  </a:lnTo>
                  <a:lnTo>
                    <a:pt x="631" y="332"/>
                  </a:lnTo>
                  <a:lnTo>
                    <a:pt x="658" y="332"/>
                  </a:lnTo>
                  <a:lnTo>
                    <a:pt x="663" y="344"/>
                  </a:lnTo>
                  <a:lnTo>
                    <a:pt x="663" y="366"/>
                  </a:lnTo>
                  <a:lnTo>
                    <a:pt x="685" y="375"/>
                  </a:lnTo>
                  <a:lnTo>
                    <a:pt x="697" y="367"/>
                  </a:lnTo>
                  <a:lnTo>
                    <a:pt x="697" y="349"/>
                  </a:lnTo>
                  <a:lnTo>
                    <a:pt x="712" y="332"/>
                  </a:lnTo>
                  <a:lnTo>
                    <a:pt x="699" y="323"/>
                  </a:lnTo>
                  <a:lnTo>
                    <a:pt x="690" y="315"/>
                  </a:lnTo>
                  <a:lnTo>
                    <a:pt x="684" y="310"/>
                  </a:lnTo>
                  <a:lnTo>
                    <a:pt x="681" y="307"/>
                  </a:lnTo>
                  <a:lnTo>
                    <a:pt x="663" y="289"/>
                  </a:lnTo>
                  <a:lnTo>
                    <a:pt x="626" y="229"/>
                  </a:lnTo>
                  <a:lnTo>
                    <a:pt x="620" y="196"/>
                  </a:lnTo>
                  <a:lnTo>
                    <a:pt x="620" y="180"/>
                  </a:lnTo>
                  <a:lnTo>
                    <a:pt x="624" y="166"/>
                  </a:lnTo>
                  <a:lnTo>
                    <a:pt x="620" y="159"/>
                  </a:lnTo>
                  <a:lnTo>
                    <a:pt x="615" y="146"/>
                  </a:lnTo>
                  <a:lnTo>
                    <a:pt x="615" y="143"/>
                  </a:lnTo>
                  <a:lnTo>
                    <a:pt x="614" y="141"/>
                  </a:lnTo>
                  <a:lnTo>
                    <a:pt x="613" y="140"/>
                  </a:lnTo>
                  <a:lnTo>
                    <a:pt x="611" y="141"/>
                  </a:lnTo>
                  <a:lnTo>
                    <a:pt x="608" y="146"/>
                  </a:lnTo>
                  <a:lnTo>
                    <a:pt x="597" y="161"/>
                  </a:lnTo>
                  <a:lnTo>
                    <a:pt x="592" y="164"/>
                  </a:lnTo>
                  <a:lnTo>
                    <a:pt x="585" y="161"/>
                  </a:lnTo>
                  <a:lnTo>
                    <a:pt x="582" y="160"/>
                  </a:lnTo>
                  <a:lnTo>
                    <a:pt x="580" y="158"/>
                  </a:lnTo>
                  <a:lnTo>
                    <a:pt x="577" y="152"/>
                  </a:lnTo>
                  <a:lnTo>
                    <a:pt x="576" y="136"/>
                  </a:lnTo>
                  <a:lnTo>
                    <a:pt x="575" y="133"/>
                  </a:lnTo>
                  <a:lnTo>
                    <a:pt x="575" y="131"/>
                  </a:lnTo>
                  <a:lnTo>
                    <a:pt x="577" y="130"/>
                  </a:lnTo>
                  <a:lnTo>
                    <a:pt x="579" y="128"/>
                  </a:lnTo>
                  <a:lnTo>
                    <a:pt x="592" y="125"/>
                  </a:lnTo>
                  <a:lnTo>
                    <a:pt x="594" y="124"/>
                  </a:lnTo>
                  <a:lnTo>
                    <a:pt x="596" y="124"/>
                  </a:lnTo>
                  <a:lnTo>
                    <a:pt x="599" y="127"/>
                  </a:lnTo>
                  <a:lnTo>
                    <a:pt x="604" y="134"/>
                  </a:lnTo>
                  <a:lnTo>
                    <a:pt x="617" y="130"/>
                  </a:lnTo>
                  <a:lnTo>
                    <a:pt x="617" y="111"/>
                  </a:lnTo>
                  <a:lnTo>
                    <a:pt x="616" y="104"/>
                  </a:lnTo>
                  <a:lnTo>
                    <a:pt x="615" y="73"/>
                  </a:lnTo>
                  <a:lnTo>
                    <a:pt x="599" y="73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39" name="Freeform 13"/>
            <p:cNvSpPr>
              <a:spLocks/>
            </p:cNvSpPr>
            <p:nvPr/>
          </p:nvSpPr>
          <p:spPr bwMode="auto">
            <a:xfrm>
              <a:off x="2976" y="1666"/>
              <a:ext cx="369" cy="348"/>
            </a:xfrm>
            <a:custGeom>
              <a:avLst/>
              <a:gdLst>
                <a:gd name="T0" fmla="*/ 351 w 375"/>
                <a:gd name="T1" fmla="*/ 230 h 355"/>
                <a:gd name="T2" fmla="*/ 314 w 375"/>
                <a:gd name="T3" fmla="*/ 124 h 355"/>
                <a:gd name="T4" fmla="*/ 309 w 375"/>
                <a:gd name="T5" fmla="*/ 110 h 355"/>
                <a:gd name="T6" fmla="*/ 308 w 375"/>
                <a:gd name="T7" fmla="*/ 108 h 355"/>
                <a:gd name="T8" fmla="*/ 300 w 375"/>
                <a:gd name="T9" fmla="*/ 103 h 355"/>
                <a:gd name="T10" fmla="*/ 286 w 375"/>
                <a:gd name="T11" fmla="*/ 91 h 355"/>
                <a:gd name="T12" fmla="*/ 267 w 375"/>
                <a:gd name="T13" fmla="*/ 85 h 355"/>
                <a:gd name="T14" fmla="*/ 147 w 375"/>
                <a:gd name="T15" fmla="*/ 5 h 355"/>
                <a:gd name="T16" fmla="*/ 138 w 375"/>
                <a:gd name="T17" fmla="*/ 0 h 355"/>
                <a:gd name="T18" fmla="*/ 123 w 375"/>
                <a:gd name="T19" fmla="*/ 34 h 355"/>
                <a:gd name="T20" fmla="*/ 90 w 375"/>
                <a:gd name="T21" fmla="*/ 33 h 355"/>
                <a:gd name="T22" fmla="*/ 85 w 375"/>
                <a:gd name="T23" fmla="*/ 0 h 355"/>
                <a:gd name="T24" fmla="*/ 51 w 375"/>
                <a:gd name="T25" fmla="*/ 3 h 355"/>
                <a:gd name="T26" fmla="*/ 22 w 375"/>
                <a:gd name="T27" fmla="*/ 17 h 355"/>
                <a:gd name="T28" fmla="*/ 18 w 375"/>
                <a:gd name="T29" fmla="*/ 18 h 355"/>
                <a:gd name="T30" fmla="*/ 12 w 375"/>
                <a:gd name="T31" fmla="*/ 21 h 355"/>
                <a:gd name="T32" fmla="*/ 14 w 375"/>
                <a:gd name="T33" fmla="*/ 43 h 355"/>
                <a:gd name="T34" fmla="*/ 13 w 375"/>
                <a:gd name="T35" fmla="*/ 54 h 355"/>
                <a:gd name="T36" fmla="*/ 65 w 375"/>
                <a:gd name="T37" fmla="*/ 58 h 355"/>
                <a:gd name="T38" fmla="*/ 69 w 375"/>
                <a:gd name="T39" fmla="*/ 57 h 355"/>
                <a:gd name="T40" fmla="*/ 73 w 375"/>
                <a:gd name="T41" fmla="*/ 59 h 355"/>
                <a:gd name="T42" fmla="*/ 69 w 375"/>
                <a:gd name="T43" fmla="*/ 75 h 355"/>
                <a:gd name="T44" fmla="*/ 40 w 375"/>
                <a:gd name="T45" fmla="*/ 100 h 355"/>
                <a:gd name="T46" fmla="*/ 42 w 375"/>
                <a:gd name="T47" fmla="*/ 105 h 355"/>
                <a:gd name="T48" fmla="*/ 63 w 375"/>
                <a:gd name="T49" fmla="*/ 129 h 355"/>
                <a:gd name="T50" fmla="*/ 104 w 375"/>
                <a:gd name="T51" fmla="*/ 150 h 355"/>
                <a:gd name="T52" fmla="*/ 127 w 375"/>
                <a:gd name="T53" fmla="*/ 141 h 355"/>
                <a:gd name="T54" fmla="*/ 134 w 375"/>
                <a:gd name="T55" fmla="*/ 162 h 355"/>
                <a:gd name="T56" fmla="*/ 141 w 375"/>
                <a:gd name="T57" fmla="*/ 199 h 355"/>
                <a:gd name="T58" fmla="*/ 154 w 375"/>
                <a:gd name="T59" fmla="*/ 266 h 355"/>
                <a:gd name="T60" fmla="*/ 186 w 375"/>
                <a:gd name="T61" fmla="*/ 284 h 355"/>
                <a:gd name="T62" fmla="*/ 209 w 375"/>
                <a:gd name="T63" fmla="*/ 304 h 355"/>
                <a:gd name="T64" fmla="*/ 228 w 375"/>
                <a:gd name="T65" fmla="*/ 318 h 355"/>
                <a:gd name="T66" fmla="*/ 217 w 375"/>
                <a:gd name="T67" fmla="*/ 335 h 355"/>
                <a:gd name="T68" fmla="*/ 237 w 375"/>
                <a:gd name="T69" fmla="*/ 332 h 355"/>
                <a:gd name="T70" fmla="*/ 258 w 375"/>
                <a:gd name="T71" fmla="*/ 333 h 355"/>
                <a:gd name="T72" fmla="*/ 258 w 375"/>
                <a:gd name="T73" fmla="*/ 334 h 355"/>
                <a:gd name="T74" fmla="*/ 268 w 375"/>
                <a:gd name="T75" fmla="*/ 336 h 355"/>
                <a:gd name="T76" fmla="*/ 272 w 375"/>
                <a:gd name="T77" fmla="*/ 335 h 355"/>
                <a:gd name="T78" fmla="*/ 272 w 375"/>
                <a:gd name="T79" fmla="*/ 333 h 355"/>
                <a:gd name="T80" fmla="*/ 277 w 375"/>
                <a:gd name="T81" fmla="*/ 324 h 355"/>
                <a:gd name="T82" fmla="*/ 289 w 375"/>
                <a:gd name="T83" fmla="*/ 317 h 355"/>
                <a:gd name="T84" fmla="*/ 322 w 375"/>
                <a:gd name="T85" fmla="*/ 306 h 355"/>
                <a:gd name="T86" fmla="*/ 369 w 375"/>
                <a:gd name="T87" fmla="*/ 286 h 355"/>
                <a:gd name="T88" fmla="*/ 364 w 375"/>
                <a:gd name="T89" fmla="*/ 276 h 355"/>
                <a:gd name="T90" fmla="*/ 358 w 375"/>
                <a:gd name="T91" fmla="*/ 261 h 355"/>
                <a:gd name="T92" fmla="*/ 356 w 375"/>
                <a:gd name="T93" fmla="*/ 257 h 35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375" h="355">
                  <a:moveTo>
                    <a:pt x="362" y="262"/>
                  </a:moveTo>
                  <a:lnTo>
                    <a:pt x="357" y="235"/>
                  </a:lnTo>
                  <a:lnTo>
                    <a:pt x="323" y="145"/>
                  </a:lnTo>
                  <a:lnTo>
                    <a:pt x="319" y="127"/>
                  </a:lnTo>
                  <a:lnTo>
                    <a:pt x="316" y="118"/>
                  </a:lnTo>
                  <a:lnTo>
                    <a:pt x="314" y="112"/>
                  </a:lnTo>
                  <a:lnTo>
                    <a:pt x="313" y="110"/>
                  </a:lnTo>
                  <a:lnTo>
                    <a:pt x="312" y="108"/>
                  </a:lnTo>
                  <a:lnTo>
                    <a:pt x="305" y="105"/>
                  </a:lnTo>
                  <a:lnTo>
                    <a:pt x="300" y="93"/>
                  </a:lnTo>
                  <a:lnTo>
                    <a:pt x="291" y="93"/>
                  </a:lnTo>
                  <a:lnTo>
                    <a:pt x="284" y="98"/>
                  </a:lnTo>
                  <a:lnTo>
                    <a:pt x="271" y="87"/>
                  </a:lnTo>
                  <a:lnTo>
                    <a:pt x="257" y="82"/>
                  </a:lnTo>
                  <a:lnTo>
                    <a:pt x="149" y="5"/>
                  </a:lnTo>
                  <a:lnTo>
                    <a:pt x="140" y="0"/>
                  </a:lnTo>
                  <a:lnTo>
                    <a:pt x="125" y="17"/>
                  </a:lnTo>
                  <a:lnTo>
                    <a:pt x="125" y="35"/>
                  </a:lnTo>
                  <a:lnTo>
                    <a:pt x="113" y="43"/>
                  </a:lnTo>
                  <a:lnTo>
                    <a:pt x="91" y="34"/>
                  </a:lnTo>
                  <a:lnTo>
                    <a:pt x="91" y="12"/>
                  </a:lnTo>
                  <a:lnTo>
                    <a:pt x="86" y="0"/>
                  </a:lnTo>
                  <a:lnTo>
                    <a:pt x="59" y="0"/>
                  </a:lnTo>
                  <a:lnTo>
                    <a:pt x="52" y="3"/>
                  </a:lnTo>
                  <a:lnTo>
                    <a:pt x="41" y="12"/>
                  </a:lnTo>
                  <a:lnTo>
                    <a:pt x="22" y="17"/>
                  </a:lnTo>
                  <a:lnTo>
                    <a:pt x="18" y="18"/>
                  </a:lnTo>
                  <a:lnTo>
                    <a:pt x="15" y="19"/>
                  </a:lnTo>
                  <a:lnTo>
                    <a:pt x="12" y="21"/>
                  </a:lnTo>
                  <a:lnTo>
                    <a:pt x="9" y="25"/>
                  </a:lnTo>
                  <a:lnTo>
                    <a:pt x="14" y="44"/>
                  </a:lnTo>
                  <a:lnTo>
                    <a:pt x="0" y="53"/>
                  </a:lnTo>
                  <a:lnTo>
                    <a:pt x="13" y="55"/>
                  </a:lnTo>
                  <a:lnTo>
                    <a:pt x="43" y="60"/>
                  </a:lnTo>
                  <a:lnTo>
                    <a:pt x="66" y="59"/>
                  </a:lnTo>
                  <a:lnTo>
                    <a:pt x="70" y="58"/>
                  </a:lnTo>
                  <a:lnTo>
                    <a:pt x="72" y="58"/>
                  </a:lnTo>
                  <a:lnTo>
                    <a:pt x="74" y="60"/>
                  </a:lnTo>
                  <a:lnTo>
                    <a:pt x="73" y="62"/>
                  </a:lnTo>
                  <a:lnTo>
                    <a:pt x="70" y="76"/>
                  </a:lnTo>
                  <a:lnTo>
                    <a:pt x="55" y="93"/>
                  </a:lnTo>
                  <a:lnTo>
                    <a:pt x="41" y="102"/>
                  </a:lnTo>
                  <a:lnTo>
                    <a:pt x="41" y="108"/>
                  </a:lnTo>
                  <a:lnTo>
                    <a:pt x="43" y="107"/>
                  </a:lnTo>
                  <a:lnTo>
                    <a:pt x="64" y="132"/>
                  </a:lnTo>
                  <a:lnTo>
                    <a:pt x="93" y="144"/>
                  </a:lnTo>
                  <a:lnTo>
                    <a:pt x="106" y="153"/>
                  </a:lnTo>
                  <a:lnTo>
                    <a:pt x="120" y="153"/>
                  </a:lnTo>
                  <a:lnTo>
                    <a:pt x="129" y="144"/>
                  </a:lnTo>
                  <a:lnTo>
                    <a:pt x="143" y="156"/>
                  </a:lnTo>
                  <a:lnTo>
                    <a:pt x="136" y="165"/>
                  </a:lnTo>
                  <a:lnTo>
                    <a:pt x="136" y="190"/>
                  </a:lnTo>
                  <a:lnTo>
                    <a:pt x="143" y="203"/>
                  </a:lnTo>
                  <a:lnTo>
                    <a:pt x="153" y="238"/>
                  </a:lnTo>
                  <a:lnTo>
                    <a:pt x="157" y="271"/>
                  </a:lnTo>
                  <a:lnTo>
                    <a:pt x="182" y="287"/>
                  </a:lnTo>
                  <a:lnTo>
                    <a:pt x="189" y="290"/>
                  </a:lnTo>
                  <a:lnTo>
                    <a:pt x="198" y="303"/>
                  </a:lnTo>
                  <a:lnTo>
                    <a:pt x="212" y="310"/>
                  </a:lnTo>
                  <a:lnTo>
                    <a:pt x="232" y="314"/>
                  </a:lnTo>
                  <a:lnTo>
                    <a:pt x="232" y="324"/>
                  </a:lnTo>
                  <a:lnTo>
                    <a:pt x="223" y="330"/>
                  </a:lnTo>
                  <a:lnTo>
                    <a:pt x="221" y="342"/>
                  </a:lnTo>
                  <a:lnTo>
                    <a:pt x="232" y="355"/>
                  </a:lnTo>
                  <a:lnTo>
                    <a:pt x="241" y="339"/>
                  </a:lnTo>
                  <a:lnTo>
                    <a:pt x="259" y="340"/>
                  </a:lnTo>
                  <a:lnTo>
                    <a:pt x="262" y="340"/>
                  </a:lnTo>
                  <a:lnTo>
                    <a:pt x="262" y="341"/>
                  </a:lnTo>
                  <a:lnTo>
                    <a:pt x="267" y="342"/>
                  </a:lnTo>
                  <a:lnTo>
                    <a:pt x="272" y="343"/>
                  </a:lnTo>
                  <a:lnTo>
                    <a:pt x="275" y="343"/>
                  </a:lnTo>
                  <a:lnTo>
                    <a:pt x="276" y="342"/>
                  </a:lnTo>
                  <a:lnTo>
                    <a:pt x="276" y="340"/>
                  </a:lnTo>
                  <a:lnTo>
                    <a:pt x="278" y="336"/>
                  </a:lnTo>
                  <a:lnTo>
                    <a:pt x="281" y="331"/>
                  </a:lnTo>
                  <a:lnTo>
                    <a:pt x="286" y="327"/>
                  </a:lnTo>
                  <a:lnTo>
                    <a:pt x="294" y="323"/>
                  </a:lnTo>
                  <a:lnTo>
                    <a:pt x="325" y="321"/>
                  </a:lnTo>
                  <a:lnTo>
                    <a:pt x="327" y="312"/>
                  </a:lnTo>
                  <a:lnTo>
                    <a:pt x="350" y="299"/>
                  </a:lnTo>
                  <a:lnTo>
                    <a:pt x="375" y="292"/>
                  </a:lnTo>
                  <a:lnTo>
                    <a:pt x="370" y="282"/>
                  </a:lnTo>
                  <a:lnTo>
                    <a:pt x="366" y="273"/>
                  </a:lnTo>
                  <a:lnTo>
                    <a:pt x="364" y="266"/>
                  </a:lnTo>
                  <a:lnTo>
                    <a:pt x="362" y="262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0" name="Freeform 14"/>
            <p:cNvSpPr>
              <a:spLocks/>
            </p:cNvSpPr>
            <p:nvPr/>
          </p:nvSpPr>
          <p:spPr bwMode="auto">
            <a:xfrm>
              <a:off x="2936" y="1770"/>
              <a:ext cx="268" cy="322"/>
            </a:xfrm>
            <a:custGeom>
              <a:avLst/>
              <a:gdLst>
                <a:gd name="T0" fmla="*/ 268 w 273"/>
                <a:gd name="T1" fmla="*/ 204 h 327"/>
                <a:gd name="T2" fmla="*/ 235 w 273"/>
                <a:gd name="T3" fmla="*/ 193 h 327"/>
                <a:gd name="T4" fmla="*/ 219 w 273"/>
                <a:gd name="T5" fmla="*/ 177 h 327"/>
                <a:gd name="T6" fmla="*/ 190 w 273"/>
                <a:gd name="T7" fmla="*/ 129 h 327"/>
                <a:gd name="T8" fmla="*/ 174 w 273"/>
                <a:gd name="T9" fmla="*/ 82 h 327"/>
                <a:gd name="T10" fmla="*/ 181 w 273"/>
                <a:gd name="T11" fmla="*/ 48 h 327"/>
                <a:gd name="T12" fmla="*/ 158 w 273"/>
                <a:gd name="T13" fmla="*/ 45 h 327"/>
                <a:gd name="T14" fmla="*/ 132 w 273"/>
                <a:gd name="T15" fmla="*/ 36 h 327"/>
                <a:gd name="T16" fmla="*/ 82 w 273"/>
                <a:gd name="T17" fmla="*/ 0 h 327"/>
                <a:gd name="T18" fmla="*/ 74 w 273"/>
                <a:gd name="T19" fmla="*/ 5 h 327"/>
                <a:gd name="T20" fmla="*/ 65 w 273"/>
                <a:gd name="T21" fmla="*/ 16 h 327"/>
                <a:gd name="T22" fmla="*/ 51 w 273"/>
                <a:gd name="T23" fmla="*/ 15 h 327"/>
                <a:gd name="T24" fmla="*/ 47 w 273"/>
                <a:gd name="T25" fmla="*/ 16 h 327"/>
                <a:gd name="T26" fmla="*/ 47 w 273"/>
                <a:gd name="T27" fmla="*/ 20 h 327"/>
                <a:gd name="T28" fmla="*/ 40 w 273"/>
                <a:gd name="T29" fmla="*/ 57 h 327"/>
                <a:gd name="T30" fmla="*/ 56 w 273"/>
                <a:gd name="T31" fmla="*/ 95 h 327"/>
                <a:gd name="T32" fmla="*/ 31 w 273"/>
                <a:gd name="T33" fmla="*/ 97 h 327"/>
                <a:gd name="T34" fmla="*/ 18 w 273"/>
                <a:gd name="T35" fmla="*/ 160 h 327"/>
                <a:gd name="T36" fmla="*/ 2 w 273"/>
                <a:gd name="T37" fmla="*/ 198 h 327"/>
                <a:gd name="T38" fmla="*/ 5 w 273"/>
                <a:gd name="T39" fmla="*/ 216 h 327"/>
                <a:gd name="T40" fmla="*/ 23 w 273"/>
                <a:gd name="T41" fmla="*/ 254 h 327"/>
                <a:gd name="T42" fmla="*/ 63 w 273"/>
                <a:gd name="T43" fmla="*/ 263 h 327"/>
                <a:gd name="T44" fmla="*/ 68 w 273"/>
                <a:gd name="T45" fmla="*/ 265 h 327"/>
                <a:gd name="T46" fmla="*/ 73 w 273"/>
                <a:gd name="T47" fmla="*/ 271 h 327"/>
                <a:gd name="T48" fmla="*/ 79 w 273"/>
                <a:gd name="T49" fmla="*/ 297 h 327"/>
                <a:gd name="T50" fmla="*/ 100 w 273"/>
                <a:gd name="T51" fmla="*/ 312 h 327"/>
                <a:gd name="T52" fmla="*/ 136 w 273"/>
                <a:gd name="T53" fmla="*/ 322 h 327"/>
                <a:gd name="T54" fmla="*/ 143 w 273"/>
                <a:gd name="T55" fmla="*/ 322 h 327"/>
                <a:gd name="T56" fmla="*/ 146 w 273"/>
                <a:gd name="T57" fmla="*/ 320 h 327"/>
                <a:gd name="T58" fmla="*/ 144 w 273"/>
                <a:gd name="T59" fmla="*/ 316 h 327"/>
                <a:gd name="T60" fmla="*/ 147 w 273"/>
                <a:gd name="T61" fmla="*/ 299 h 327"/>
                <a:gd name="T62" fmla="*/ 178 w 273"/>
                <a:gd name="T63" fmla="*/ 286 h 327"/>
                <a:gd name="T64" fmla="*/ 201 w 273"/>
                <a:gd name="T65" fmla="*/ 263 h 327"/>
                <a:gd name="T66" fmla="*/ 241 w 273"/>
                <a:gd name="T67" fmla="*/ 237 h 327"/>
                <a:gd name="T68" fmla="*/ 257 w 273"/>
                <a:gd name="T69" fmla="*/ 231 h 327"/>
                <a:gd name="T70" fmla="*/ 268 w 273"/>
                <a:gd name="T71" fmla="*/ 214 h 32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73" h="327">
                  <a:moveTo>
                    <a:pt x="273" y="217"/>
                  </a:moveTo>
                  <a:lnTo>
                    <a:pt x="273" y="207"/>
                  </a:lnTo>
                  <a:lnTo>
                    <a:pt x="253" y="203"/>
                  </a:lnTo>
                  <a:lnTo>
                    <a:pt x="239" y="196"/>
                  </a:lnTo>
                  <a:lnTo>
                    <a:pt x="230" y="183"/>
                  </a:lnTo>
                  <a:lnTo>
                    <a:pt x="223" y="180"/>
                  </a:lnTo>
                  <a:lnTo>
                    <a:pt x="198" y="164"/>
                  </a:lnTo>
                  <a:lnTo>
                    <a:pt x="194" y="131"/>
                  </a:lnTo>
                  <a:lnTo>
                    <a:pt x="184" y="96"/>
                  </a:lnTo>
                  <a:lnTo>
                    <a:pt x="177" y="83"/>
                  </a:lnTo>
                  <a:lnTo>
                    <a:pt x="177" y="58"/>
                  </a:lnTo>
                  <a:lnTo>
                    <a:pt x="184" y="49"/>
                  </a:lnTo>
                  <a:lnTo>
                    <a:pt x="170" y="37"/>
                  </a:lnTo>
                  <a:lnTo>
                    <a:pt x="161" y="46"/>
                  </a:lnTo>
                  <a:lnTo>
                    <a:pt x="147" y="46"/>
                  </a:lnTo>
                  <a:lnTo>
                    <a:pt x="134" y="37"/>
                  </a:lnTo>
                  <a:lnTo>
                    <a:pt x="105" y="25"/>
                  </a:lnTo>
                  <a:lnTo>
                    <a:pt x="84" y="0"/>
                  </a:lnTo>
                  <a:lnTo>
                    <a:pt x="82" y="1"/>
                  </a:lnTo>
                  <a:lnTo>
                    <a:pt x="75" y="5"/>
                  </a:lnTo>
                  <a:lnTo>
                    <a:pt x="66" y="16"/>
                  </a:lnTo>
                  <a:lnTo>
                    <a:pt x="58" y="15"/>
                  </a:lnTo>
                  <a:lnTo>
                    <a:pt x="52" y="15"/>
                  </a:lnTo>
                  <a:lnTo>
                    <a:pt x="50" y="16"/>
                  </a:lnTo>
                  <a:lnTo>
                    <a:pt x="48" y="16"/>
                  </a:lnTo>
                  <a:lnTo>
                    <a:pt x="48" y="18"/>
                  </a:lnTo>
                  <a:lnTo>
                    <a:pt x="48" y="20"/>
                  </a:lnTo>
                  <a:lnTo>
                    <a:pt x="41" y="46"/>
                  </a:lnTo>
                  <a:lnTo>
                    <a:pt x="41" y="58"/>
                  </a:lnTo>
                  <a:lnTo>
                    <a:pt x="59" y="87"/>
                  </a:lnTo>
                  <a:lnTo>
                    <a:pt x="57" y="96"/>
                  </a:lnTo>
                  <a:lnTo>
                    <a:pt x="43" y="94"/>
                  </a:lnTo>
                  <a:lnTo>
                    <a:pt x="32" y="99"/>
                  </a:lnTo>
                  <a:lnTo>
                    <a:pt x="21" y="114"/>
                  </a:lnTo>
                  <a:lnTo>
                    <a:pt x="18" y="162"/>
                  </a:lnTo>
                  <a:lnTo>
                    <a:pt x="12" y="190"/>
                  </a:lnTo>
                  <a:lnTo>
                    <a:pt x="2" y="201"/>
                  </a:lnTo>
                  <a:lnTo>
                    <a:pt x="0" y="212"/>
                  </a:lnTo>
                  <a:lnTo>
                    <a:pt x="5" y="219"/>
                  </a:lnTo>
                  <a:lnTo>
                    <a:pt x="20" y="232"/>
                  </a:lnTo>
                  <a:lnTo>
                    <a:pt x="23" y="258"/>
                  </a:lnTo>
                  <a:lnTo>
                    <a:pt x="43" y="267"/>
                  </a:lnTo>
                  <a:lnTo>
                    <a:pt x="64" y="267"/>
                  </a:lnTo>
                  <a:lnTo>
                    <a:pt x="69" y="269"/>
                  </a:lnTo>
                  <a:lnTo>
                    <a:pt x="72" y="272"/>
                  </a:lnTo>
                  <a:lnTo>
                    <a:pt x="74" y="275"/>
                  </a:lnTo>
                  <a:lnTo>
                    <a:pt x="75" y="279"/>
                  </a:lnTo>
                  <a:lnTo>
                    <a:pt x="80" y="302"/>
                  </a:lnTo>
                  <a:lnTo>
                    <a:pt x="96" y="295"/>
                  </a:lnTo>
                  <a:lnTo>
                    <a:pt x="102" y="317"/>
                  </a:lnTo>
                  <a:lnTo>
                    <a:pt x="109" y="327"/>
                  </a:lnTo>
                  <a:lnTo>
                    <a:pt x="139" y="327"/>
                  </a:lnTo>
                  <a:lnTo>
                    <a:pt x="146" y="327"/>
                  </a:lnTo>
                  <a:lnTo>
                    <a:pt x="148" y="326"/>
                  </a:lnTo>
                  <a:lnTo>
                    <a:pt x="149" y="325"/>
                  </a:lnTo>
                  <a:lnTo>
                    <a:pt x="149" y="323"/>
                  </a:lnTo>
                  <a:lnTo>
                    <a:pt x="147" y="321"/>
                  </a:lnTo>
                  <a:lnTo>
                    <a:pt x="141" y="315"/>
                  </a:lnTo>
                  <a:lnTo>
                    <a:pt x="150" y="304"/>
                  </a:lnTo>
                  <a:lnTo>
                    <a:pt x="161" y="302"/>
                  </a:lnTo>
                  <a:lnTo>
                    <a:pt x="181" y="290"/>
                  </a:lnTo>
                  <a:lnTo>
                    <a:pt x="198" y="281"/>
                  </a:lnTo>
                  <a:lnTo>
                    <a:pt x="205" y="267"/>
                  </a:lnTo>
                  <a:lnTo>
                    <a:pt x="237" y="263"/>
                  </a:lnTo>
                  <a:lnTo>
                    <a:pt x="246" y="241"/>
                  </a:lnTo>
                  <a:lnTo>
                    <a:pt x="262" y="235"/>
                  </a:lnTo>
                  <a:lnTo>
                    <a:pt x="264" y="223"/>
                  </a:lnTo>
                  <a:lnTo>
                    <a:pt x="273" y="21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1" name="Freeform 15"/>
            <p:cNvSpPr>
              <a:spLocks/>
            </p:cNvSpPr>
            <p:nvPr/>
          </p:nvSpPr>
          <p:spPr bwMode="auto">
            <a:xfrm>
              <a:off x="3169" y="1952"/>
              <a:ext cx="343" cy="332"/>
            </a:xfrm>
            <a:custGeom>
              <a:avLst/>
              <a:gdLst>
                <a:gd name="T0" fmla="*/ 317 w 350"/>
                <a:gd name="T1" fmla="*/ 193 h 337"/>
                <a:gd name="T2" fmla="*/ 221 w 350"/>
                <a:gd name="T3" fmla="*/ 97 h 337"/>
                <a:gd name="T4" fmla="*/ 206 w 350"/>
                <a:gd name="T5" fmla="*/ 74 h 337"/>
                <a:gd name="T6" fmla="*/ 199 w 350"/>
                <a:gd name="T7" fmla="*/ 60 h 337"/>
                <a:gd name="T8" fmla="*/ 197 w 350"/>
                <a:gd name="T9" fmla="*/ 55 h 337"/>
                <a:gd name="T10" fmla="*/ 188 w 350"/>
                <a:gd name="T11" fmla="*/ 39 h 337"/>
                <a:gd name="T12" fmla="*/ 179 w 350"/>
                <a:gd name="T13" fmla="*/ 9 h 337"/>
                <a:gd name="T14" fmla="*/ 175 w 350"/>
                <a:gd name="T15" fmla="*/ 0 h 337"/>
                <a:gd name="T16" fmla="*/ 128 w 350"/>
                <a:gd name="T17" fmla="*/ 20 h 337"/>
                <a:gd name="T18" fmla="*/ 96 w 350"/>
                <a:gd name="T19" fmla="*/ 31 h 337"/>
                <a:gd name="T20" fmla="*/ 88 w 350"/>
                <a:gd name="T21" fmla="*/ 34 h 337"/>
                <a:gd name="T22" fmla="*/ 80 w 350"/>
                <a:gd name="T23" fmla="*/ 43 h 337"/>
                <a:gd name="T24" fmla="*/ 78 w 350"/>
                <a:gd name="T25" fmla="*/ 47 h 337"/>
                <a:gd name="T26" fmla="*/ 77 w 350"/>
                <a:gd name="T27" fmla="*/ 50 h 337"/>
                <a:gd name="T28" fmla="*/ 70 w 350"/>
                <a:gd name="T29" fmla="*/ 49 h 337"/>
                <a:gd name="T30" fmla="*/ 72 w 350"/>
                <a:gd name="T31" fmla="*/ 66 h 337"/>
                <a:gd name="T32" fmla="*/ 28 w 350"/>
                <a:gd name="T33" fmla="*/ 81 h 337"/>
                <a:gd name="T34" fmla="*/ 25 w 350"/>
                <a:gd name="T35" fmla="*/ 153 h 337"/>
                <a:gd name="T36" fmla="*/ 56 w 350"/>
                <a:gd name="T37" fmla="*/ 182 h 337"/>
                <a:gd name="T38" fmla="*/ 26 w 350"/>
                <a:gd name="T39" fmla="*/ 202 h 337"/>
                <a:gd name="T40" fmla="*/ 0 w 350"/>
                <a:gd name="T41" fmla="*/ 227 h 337"/>
                <a:gd name="T42" fmla="*/ 60 w 350"/>
                <a:gd name="T43" fmla="*/ 273 h 337"/>
                <a:gd name="T44" fmla="*/ 77 w 350"/>
                <a:gd name="T45" fmla="*/ 297 h 337"/>
                <a:gd name="T46" fmla="*/ 102 w 350"/>
                <a:gd name="T47" fmla="*/ 319 h 337"/>
                <a:gd name="T48" fmla="*/ 121 w 350"/>
                <a:gd name="T49" fmla="*/ 314 h 337"/>
                <a:gd name="T50" fmla="*/ 170 w 350"/>
                <a:gd name="T51" fmla="*/ 326 h 337"/>
                <a:gd name="T52" fmla="*/ 197 w 350"/>
                <a:gd name="T53" fmla="*/ 326 h 337"/>
                <a:gd name="T54" fmla="*/ 213 w 350"/>
                <a:gd name="T55" fmla="*/ 295 h 337"/>
                <a:gd name="T56" fmla="*/ 264 w 350"/>
                <a:gd name="T57" fmla="*/ 271 h 337"/>
                <a:gd name="T58" fmla="*/ 299 w 350"/>
                <a:gd name="T59" fmla="*/ 291 h 337"/>
                <a:gd name="T60" fmla="*/ 325 w 350"/>
                <a:gd name="T61" fmla="*/ 271 h 337"/>
                <a:gd name="T62" fmla="*/ 343 w 350"/>
                <a:gd name="T63" fmla="*/ 223 h 337"/>
                <a:gd name="T64" fmla="*/ 332 w 350"/>
                <a:gd name="T65" fmla="*/ 195 h 3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50" h="337">
                  <a:moveTo>
                    <a:pt x="339" y="198"/>
                  </a:moveTo>
                  <a:lnTo>
                    <a:pt x="323" y="196"/>
                  </a:lnTo>
                  <a:lnTo>
                    <a:pt x="226" y="98"/>
                  </a:lnTo>
                  <a:lnTo>
                    <a:pt x="217" y="85"/>
                  </a:lnTo>
                  <a:lnTo>
                    <a:pt x="210" y="75"/>
                  </a:lnTo>
                  <a:lnTo>
                    <a:pt x="205" y="67"/>
                  </a:lnTo>
                  <a:lnTo>
                    <a:pt x="203" y="61"/>
                  </a:lnTo>
                  <a:lnTo>
                    <a:pt x="201" y="56"/>
                  </a:lnTo>
                  <a:lnTo>
                    <a:pt x="197" y="49"/>
                  </a:lnTo>
                  <a:lnTo>
                    <a:pt x="192" y="40"/>
                  </a:lnTo>
                  <a:lnTo>
                    <a:pt x="183" y="29"/>
                  </a:lnTo>
                  <a:lnTo>
                    <a:pt x="183" y="9"/>
                  </a:lnTo>
                  <a:lnTo>
                    <a:pt x="179" y="0"/>
                  </a:lnTo>
                  <a:lnTo>
                    <a:pt x="154" y="7"/>
                  </a:lnTo>
                  <a:lnTo>
                    <a:pt x="131" y="20"/>
                  </a:lnTo>
                  <a:lnTo>
                    <a:pt x="129" y="29"/>
                  </a:lnTo>
                  <a:lnTo>
                    <a:pt x="98" y="31"/>
                  </a:lnTo>
                  <a:lnTo>
                    <a:pt x="90" y="35"/>
                  </a:lnTo>
                  <a:lnTo>
                    <a:pt x="85" y="39"/>
                  </a:lnTo>
                  <a:lnTo>
                    <a:pt x="82" y="44"/>
                  </a:lnTo>
                  <a:lnTo>
                    <a:pt x="80" y="48"/>
                  </a:lnTo>
                  <a:lnTo>
                    <a:pt x="80" y="50"/>
                  </a:lnTo>
                  <a:lnTo>
                    <a:pt x="79" y="51"/>
                  </a:lnTo>
                  <a:lnTo>
                    <a:pt x="76" y="51"/>
                  </a:lnTo>
                  <a:lnTo>
                    <a:pt x="71" y="50"/>
                  </a:lnTo>
                  <a:lnTo>
                    <a:pt x="66" y="49"/>
                  </a:lnTo>
                  <a:lnTo>
                    <a:pt x="73" y="67"/>
                  </a:lnTo>
                  <a:lnTo>
                    <a:pt x="59" y="80"/>
                  </a:lnTo>
                  <a:lnTo>
                    <a:pt x="29" y="82"/>
                  </a:lnTo>
                  <a:lnTo>
                    <a:pt x="23" y="117"/>
                  </a:lnTo>
                  <a:lnTo>
                    <a:pt x="25" y="155"/>
                  </a:lnTo>
                  <a:lnTo>
                    <a:pt x="36" y="171"/>
                  </a:lnTo>
                  <a:lnTo>
                    <a:pt x="57" y="185"/>
                  </a:lnTo>
                  <a:lnTo>
                    <a:pt x="59" y="209"/>
                  </a:lnTo>
                  <a:lnTo>
                    <a:pt x="27" y="205"/>
                  </a:lnTo>
                  <a:lnTo>
                    <a:pt x="5" y="210"/>
                  </a:lnTo>
                  <a:lnTo>
                    <a:pt x="0" y="230"/>
                  </a:lnTo>
                  <a:lnTo>
                    <a:pt x="41" y="262"/>
                  </a:lnTo>
                  <a:lnTo>
                    <a:pt x="61" y="277"/>
                  </a:lnTo>
                  <a:lnTo>
                    <a:pt x="61" y="299"/>
                  </a:lnTo>
                  <a:lnTo>
                    <a:pt x="79" y="301"/>
                  </a:lnTo>
                  <a:lnTo>
                    <a:pt x="80" y="317"/>
                  </a:lnTo>
                  <a:lnTo>
                    <a:pt x="104" y="324"/>
                  </a:lnTo>
                  <a:lnTo>
                    <a:pt x="118" y="331"/>
                  </a:lnTo>
                  <a:lnTo>
                    <a:pt x="123" y="319"/>
                  </a:lnTo>
                  <a:lnTo>
                    <a:pt x="136" y="317"/>
                  </a:lnTo>
                  <a:lnTo>
                    <a:pt x="173" y="331"/>
                  </a:lnTo>
                  <a:lnTo>
                    <a:pt x="178" y="337"/>
                  </a:lnTo>
                  <a:lnTo>
                    <a:pt x="201" y="331"/>
                  </a:lnTo>
                  <a:lnTo>
                    <a:pt x="217" y="319"/>
                  </a:lnTo>
                  <a:lnTo>
                    <a:pt x="217" y="299"/>
                  </a:lnTo>
                  <a:lnTo>
                    <a:pt x="242" y="292"/>
                  </a:lnTo>
                  <a:lnTo>
                    <a:pt x="269" y="275"/>
                  </a:lnTo>
                  <a:lnTo>
                    <a:pt x="291" y="282"/>
                  </a:lnTo>
                  <a:lnTo>
                    <a:pt x="305" y="295"/>
                  </a:lnTo>
                  <a:lnTo>
                    <a:pt x="318" y="290"/>
                  </a:lnTo>
                  <a:lnTo>
                    <a:pt x="332" y="275"/>
                  </a:lnTo>
                  <a:lnTo>
                    <a:pt x="343" y="255"/>
                  </a:lnTo>
                  <a:lnTo>
                    <a:pt x="350" y="226"/>
                  </a:lnTo>
                  <a:lnTo>
                    <a:pt x="350" y="197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2" name="Freeform 16"/>
            <p:cNvSpPr>
              <a:spLocks/>
            </p:cNvSpPr>
            <p:nvPr/>
          </p:nvSpPr>
          <p:spPr bwMode="auto">
            <a:xfrm>
              <a:off x="3344" y="2145"/>
              <a:ext cx="243" cy="230"/>
            </a:xfrm>
            <a:custGeom>
              <a:avLst/>
              <a:gdLst>
                <a:gd name="T0" fmla="*/ 230 w 248"/>
                <a:gd name="T1" fmla="*/ 55 h 234"/>
                <a:gd name="T2" fmla="*/ 208 w 248"/>
                <a:gd name="T3" fmla="*/ 14 h 234"/>
                <a:gd name="T4" fmla="*/ 195 w 248"/>
                <a:gd name="T5" fmla="*/ 0 h 234"/>
                <a:gd name="T6" fmla="*/ 178 w 248"/>
                <a:gd name="T7" fmla="*/ 0 h 234"/>
                <a:gd name="T8" fmla="*/ 169 w 248"/>
                <a:gd name="T9" fmla="*/ 1 h 234"/>
                <a:gd name="T10" fmla="*/ 169 w 248"/>
                <a:gd name="T11" fmla="*/ 29 h 234"/>
                <a:gd name="T12" fmla="*/ 162 w 248"/>
                <a:gd name="T13" fmla="*/ 58 h 234"/>
                <a:gd name="T14" fmla="*/ 151 w 248"/>
                <a:gd name="T15" fmla="*/ 78 h 234"/>
                <a:gd name="T16" fmla="*/ 137 w 248"/>
                <a:gd name="T17" fmla="*/ 92 h 234"/>
                <a:gd name="T18" fmla="*/ 124 w 248"/>
                <a:gd name="T19" fmla="*/ 97 h 234"/>
                <a:gd name="T20" fmla="*/ 111 w 248"/>
                <a:gd name="T21" fmla="*/ 85 h 234"/>
                <a:gd name="T22" fmla="*/ 89 w 248"/>
                <a:gd name="T23" fmla="*/ 78 h 234"/>
                <a:gd name="T24" fmla="*/ 63 w 248"/>
                <a:gd name="T25" fmla="*/ 94 h 234"/>
                <a:gd name="T26" fmla="*/ 38 w 248"/>
                <a:gd name="T27" fmla="*/ 101 h 234"/>
                <a:gd name="T28" fmla="*/ 38 w 248"/>
                <a:gd name="T29" fmla="*/ 121 h 234"/>
                <a:gd name="T30" fmla="*/ 23 w 248"/>
                <a:gd name="T31" fmla="*/ 133 h 234"/>
                <a:gd name="T32" fmla="*/ 0 w 248"/>
                <a:gd name="T33" fmla="*/ 139 h 234"/>
                <a:gd name="T34" fmla="*/ 5 w 248"/>
                <a:gd name="T35" fmla="*/ 145 h 234"/>
                <a:gd name="T36" fmla="*/ 9 w 248"/>
                <a:gd name="T37" fmla="*/ 175 h 234"/>
                <a:gd name="T38" fmla="*/ 14 w 248"/>
                <a:gd name="T39" fmla="*/ 198 h 234"/>
                <a:gd name="T40" fmla="*/ 24 w 248"/>
                <a:gd name="T41" fmla="*/ 219 h 234"/>
                <a:gd name="T42" fmla="*/ 40 w 248"/>
                <a:gd name="T43" fmla="*/ 217 h 234"/>
                <a:gd name="T44" fmla="*/ 44 w 248"/>
                <a:gd name="T45" fmla="*/ 195 h 234"/>
                <a:gd name="T46" fmla="*/ 55 w 248"/>
                <a:gd name="T47" fmla="*/ 195 h 234"/>
                <a:gd name="T48" fmla="*/ 69 w 248"/>
                <a:gd name="T49" fmla="*/ 184 h 234"/>
                <a:gd name="T50" fmla="*/ 73 w 248"/>
                <a:gd name="T51" fmla="*/ 210 h 234"/>
                <a:gd name="T52" fmla="*/ 73 w 248"/>
                <a:gd name="T53" fmla="*/ 210 h 234"/>
                <a:gd name="T54" fmla="*/ 74 w 248"/>
                <a:gd name="T55" fmla="*/ 212 h 234"/>
                <a:gd name="T56" fmla="*/ 76 w 248"/>
                <a:gd name="T57" fmla="*/ 213 h 234"/>
                <a:gd name="T58" fmla="*/ 79 w 248"/>
                <a:gd name="T59" fmla="*/ 214 h 234"/>
                <a:gd name="T60" fmla="*/ 84 w 248"/>
                <a:gd name="T61" fmla="*/ 215 h 234"/>
                <a:gd name="T62" fmla="*/ 97 w 248"/>
                <a:gd name="T63" fmla="*/ 216 h 234"/>
                <a:gd name="T64" fmla="*/ 114 w 248"/>
                <a:gd name="T65" fmla="*/ 215 h 234"/>
                <a:gd name="T66" fmla="*/ 120 w 248"/>
                <a:gd name="T67" fmla="*/ 230 h 234"/>
                <a:gd name="T68" fmla="*/ 147 w 248"/>
                <a:gd name="T69" fmla="*/ 230 h 234"/>
                <a:gd name="T70" fmla="*/ 156 w 248"/>
                <a:gd name="T71" fmla="*/ 206 h 234"/>
                <a:gd name="T72" fmla="*/ 189 w 248"/>
                <a:gd name="T73" fmla="*/ 213 h 234"/>
                <a:gd name="T74" fmla="*/ 195 w 248"/>
                <a:gd name="T75" fmla="*/ 203 h 234"/>
                <a:gd name="T76" fmla="*/ 215 w 248"/>
                <a:gd name="T77" fmla="*/ 197 h 234"/>
                <a:gd name="T78" fmla="*/ 215 w 248"/>
                <a:gd name="T79" fmla="*/ 152 h 234"/>
                <a:gd name="T80" fmla="*/ 241 w 248"/>
                <a:gd name="T81" fmla="*/ 122 h 234"/>
                <a:gd name="T82" fmla="*/ 241 w 248"/>
                <a:gd name="T83" fmla="*/ 89 h 234"/>
                <a:gd name="T84" fmla="*/ 243 w 248"/>
                <a:gd name="T85" fmla="*/ 60 h 234"/>
                <a:gd name="T86" fmla="*/ 230 w 248"/>
                <a:gd name="T87" fmla="*/ 55 h 23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48" h="234">
                  <a:moveTo>
                    <a:pt x="235" y="56"/>
                  </a:moveTo>
                  <a:lnTo>
                    <a:pt x="212" y="14"/>
                  </a:lnTo>
                  <a:lnTo>
                    <a:pt x="199" y="0"/>
                  </a:lnTo>
                  <a:lnTo>
                    <a:pt x="182" y="0"/>
                  </a:lnTo>
                  <a:lnTo>
                    <a:pt x="172" y="1"/>
                  </a:lnTo>
                  <a:lnTo>
                    <a:pt x="172" y="30"/>
                  </a:lnTo>
                  <a:lnTo>
                    <a:pt x="165" y="59"/>
                  </a:lnTo>
                  <a:lnTo>
                    <a:pt x="154" y="79"/>
                  </a:lnTo>
                  <a:lnTo>
                    <a:pt x="140" y="94"/>
                  </a:lnTo>
                  <a:lnTo>
                    <a:pt x="127" y="99"/>
                  </a:lnTo>
                  <a:lnTo>
                    <a:pt x="113" y="86"/>
                  </a:lnTo>
                  <a:lnTo>
                    <a:pt x="91" y="79"/>
                  </a:lnTo>
                  <a:lnTo>
                    <a:pt x="64" y="96"/>
                  </a:lnTo>
                  <a:lnTo>
                    <a:pt x="39" y="103"/>
                  </a:lnTo>
                  <a:lnTo>
                    <a:pt x="39" y="123"/>
                  </a:lnTo>
                  <a:lnTo>
                    <a:pt x="23" y="135"/>
                  </a:lnTo>
                  <a:lnTo>
                    <a:pt x="0" y="141"/>
                  </a:lnTo>
                  <a:lnTo>
                    <a:pt x="5" y="148"/>
                  </a:lnTo>
                  <a:lnTo>
                    <a:pt x="9" y="178"/>
                  </a:lnTo>
                  <a:lnTo>
                    <a:pt x="14" y="201"/>
                  </a:lnTo>
                  <a:lnTo>
                    <a:pt x="25" y="223"/>
                  </a:lnTo>
                  <a:lnTo>
                    <a:pt x="41" y="221"/>
                  </a:lnTo>
                  <a:lnTo>
                    <a:pt x="45" y="198"/>
                  </a:lnTo>
                  <a:lnTo>
                    <a:pt x="56" y="198"/>
                  </a:lnTo>
                  <a:lnTo>
                    <a:pt x="70" y="187"/>
                  </a:lnTo>
                  <a:lnTo>
                    <a:pt x="75" y="214"/>
                  </a:lnTo>
                  <a:lnTo>
                    <a:pt x="76" y="216"/>
                  </a:lnTo>
                  <a:lnTo>
                    <a:pt x="78" y="217"/>
                  </a:lnTo>
                  <a:lnTo>
                    <a:pt x="81" y="218"/>
                  </a:lnTo>
                  <a:lnTo>
                    <a:pt x="86" y="219"/>
                  </a:lnTo>
                  <a:lnTo>
                    <a:pt x="99" y="220"/>
                  </a:lnTo>
                  <a:lnTo>
                    <a:pt x="116" y="219"/>
                  </a:lnTo>
                  <a:lnTo>
                    <a:pt x="122" y="234"/>
                  </a:lnTo>
                  <a:lnTo>
                    <a:pt x="150" y="234"/>
                  </a:lnTo>
                  <a:lnTo>
                    <a:pt x="159" y="210"/>
                  </a:lnTo>
                  <a:lnTo>
                    <a:pt x="193" y="217"/>
                  </a:lnTo>
                  <a:lnTo>
                    <a:pt x="199" y="207"/>
                  </a:lnTo>
                  <a:lnTo>
                    <a:pt x="219" y="200"/>
                  </a:lnTo>
                  <a:lnTo>
                    <a:pt x="219" y="155"/>
                  </a:lnTo>
                  <a:lnTo>
                    <a:pt x="246" y="124"/>
                  </a:lnTo>
                  <a:lnTo>
                    <a:pt x="246" y="91"/>
                  </a:lnTo>
                  <a:lnTo>
                    <a:pt x="248" y="61"/>
                  </a:lnTo>
                  <a:lnTo>
                    <a:pt x="235" y="56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3" name="Freeform 17"/>
            <p:cNvSpPr>
              <a:spLocks/>
            </p:cNvSpPr>
            <p:nvPr/>
          </p:nvSpPr>
          <p:spPr bwMode="auto">
            <a:xfrm>
              <a:off x="3721" y="2705"/>
              <a:ext cx="321" cy="591"/>
            </a:xfrm>
            <a:custGeom>
              <a:avLst/>
              <a:gdLst>
                <a:gd name="T0" fmla="*/ 302 w 327"/>
                <a:gd name="T1" fmla="*/ 255 h 601"/>
                <a:gd name="T2" fmla="*/ 302 w 327"/>
                <a:gd name="T3" fmla="*/ 217 h 601"/>
                <a:gd name="T4" fmla="*/ 312 w 327"/>
                <a:gd name="T5" fmla="*/ 174 h 601"/>
                <a:gd name="T6" fmla="*/ 231 w 327"/>
                <a:gd name="T7" fmla="*/ 120 h 601"/>
                <a:gd name="T8" fmla="*/ 206 w 327"/>
                <a:gd name="T9" fmla="*/ 120 h 601"/>
                <a:gd name="T10" fmla="*/ 171 w 327"/>
                <a:gd name="T11" fmla="*/ 89 h 601"/>
                <a:gd name="T12" fmla="*/ 188 w 327"/>
                <a:gd name="T13" fmla="*/ 46 h 601"/>
                <a:gd name="T14" fmla="*/ 186 w 327"/>
                <a:gd name="T15" fmla="*/ 7 h 601"/>
                <a:gd name="T16" fmla="*/ 157 w 327"/>
                <a:gd name="T17" fmla="*/ 0 h 601"/>
                <a:gd name="T18" fmla="*/ 131 w 327"/>
                <a:gd name="T19" fmla="*/ 11 h 601"/>
                <a:gd name="T20" fmla="*/ 126 w 327"/>
                <a:gd name="T21" fmla="*/ 38 h 601"/>
                <a:gd name="T22" fmla="*/ 111 w 327"/>
                <a:gd name="T23" fmla="*/ 51 h 601"/>
                <a:gd name="T24" fmla="*/ 90 w 327"/>
                <a:gd name="T25" fmla="*/ 53 h 601"/>
                <a:gd name="T26" fmla="*/ 66 w 327"/>
                <a:gd name="T27" fmla="*/ 46 h 601"/>
                <a:gd name="T28" fmla="*/ 62 w 327"/>
                <a:gd name="T29" fmla="*/ 33 h 601"/>
                <a:gd name="T30" fmla="*/ 29 w 327"/>
                <a:gd name="T31" fmla="*/ 22 h 601"/>
                <a:gd name="T32" fmla="*/ 23 w 327"/>
                <a:gd name="T33" fmla="*/ 33 h 601"/>
                <a:gd name="T34" fmla="*/ 16 w 327"/>
                <a:gd name="T35" fmla="*/ 52 h 601"/>
                <a:gd name="T36" fmla="*/ 19 w 327"/>
                <a:gd name="T37" fmla="*/ 57 h 601"/>
                <a:gd name="T38" fmla="*/ 23 w 327"/>
                <a:gd name="T39" fmla="*/ 72 h 601"/>
                <a:gd name="T40" fmla="*/ 27 w 327"/>
                <a:gd name="T41" fmla="*/ 102 h 601"/>
                <a:gd name="T42" fmla="*/ 53 w 327"/>
                <a:gd name="T43" fmla="*/ 153 h 601"/>
                <a:gd name="T44" fmla="*/ 79 w 327"/>
                <a:gd name="T45" fmla="*/ 195 h 601"/>
                <a:gd name="T46" fmla="*/ 88 w 327"/>
                <a:gd name="T47" fmla="*/ 266 h 601"/>
                <a:gd name="T48" fmla="*/ 117 w 327"/>
                <a:gd name="T49" fmla="*/ 313 h 601"/>
                <a:gd name="T50" fmla="*/ 119 w 327"/>
                <a:gd name="T51" fmla="*/ 344 h 601"/>
                <a:gd name="T52" fmla="*/ 94 w 327"/>
                <a:gd name="T53" fmla="*/ 369 h 601"/>
                <a:gd name="T54" fmla="*/ 62 w 327"/>
                <a:gd name="T55" fmla="*/ 378 h 601"/>
                <a:gd name="T56" fmla="*/ 45 w 327"/>
                <a:gd name="T57" fmla="*/ 384 h 601"/>
                <a:gd name="T58" fmla="*/ 55 w 327"/>
                <a:gd name="T59" fmla="*/ 412 h 601"/>
                <a:gd name="T60" fmla="*/ 59 w 327"/>
                <a:gd name="T61" fmla="*/ 445 h 601"/>
                <a:gd name="T62" fmla="*/ 43 w 327"/>
                <a:gd name="T63" fmla="*/ 481 h 601"/>
                <a:gd name="T64" fmla="*/ 16 w 327"/>
                <a:gd name="T65" fmla="*/ 491 h 601"/>
                <a:gd name="T66" fmla="*/ 0 w 327"/>
                <a:gd name="T67" fmla="*/ 515 h 601"/>
                <a:gd name="T68" fmla="*/ 7 w 327"/>
                <a:gd name="T69" fmla="*/ 549 h 601"/>
                <a:gd name="T70" fmla="*/ 23 w 327"/>
                <a:gd name="T71" fmla="*/ 586 h 601"/>
                <a:gd name="T72" fmla="*/ 50 w 327"/>
                <a:gd name="T73" fmla="*/ 591 h 601"/>
                <a:gd name="T74" fmla="*/ 54 w 327"/>
                <a:gd name="T75" fmla="*/ 590 h 601"/>
                <a:gd name="T76" fmla="*/ 54 w 327"/>
                <a:gd name="T77" fmla="*/ 584 h 601"/>
                <a:gd name="T78" fmla="*/ 68 w 327"/>
                <a:gd name="T79" fmla="*/ 579 h 601"/>
                <a:gd name="T80" fmla="*/ 88 w 327"/>
                <a:gd name="T81" fmla="*/ 589 h 601"/>
                <a:gd name="T82" fmla="*/ 106 w 327"/>
                <a:gd name="T83" fmla="*/ 553 h 601"/>
                <a:gd name="T84" fmla="*/ 146 w 327"/>
                <a:gd name="T85" fmla="*/ 486 h 601"/>
                <a:gd name="T86" fmla="*/ 178 w 327"/>
                <a:gd name="T87" fmla="*/ 472 h 601"/>
                <a:gd name="T88" fmla="*/ 201 w 327"/>
                <a:gd name="T89" fmla="*/ 421 h 601"/>
                <a:gd name="T90" fmla="*/ 194 w 327"/>
                <a:gd name="T91" fmla="*/ 346 h 601"/>
                <a:gd name="T92" fmla="*/ 253 w 327"/>
                <a:gd name="T93" fmla="*/ 307 h 601"/>
                <a:gd name="T94" fmla="*/ 300 w 327"/>
                <a:gd name="T95" fmla="*/ 313 h 601"/>
                <a:gd name="T96" fmla="*/ 321 w 327"/>
                <a:gd name="T97" fmla="*/ 277 h 60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7" h="601">
                  <a:moveTo>
                    <a:pt x="317" y="271"/>
                  </a:moveTo>
                  <a:lnTo>
                    <a:pt x="308" y="259"/>
                  </a:lnTo>
                  <a:lnTo>
                    <a:pt x="317" y="243"/>
                  </a:lnTo>
                  <a:lnTo>
                    <a:pt x="308" y="221"/>
                  </a:lnTo>
                  <a:lnTo>
                    <a:pt x="308" y="203"/>
                  </a:lnTo>
                  <a:lnTo>
                    <a:pt x="318" y="177"/>
                  </a:lnTo>
                  <a:lnTo>
                    <a:pt x="274" y="152"/>
                  </a:lnTo>
                  <a:lnTo>
                    <a:pt x="235" y="122"/>
                  </a:lnTo>
                  <a:lnTo>
                    <a:pt x="228" y="127"/>
                  </a:lnTo>
                  <a:lnTo>
                    <a:pt x="210" y="122"/>
                  </a:lnTo>
                  <a:lnTo>
                    <a:pt x="190" y="111"/>
                  </a:lnTo>
                  <a:lnTo>
                    <a:pt x="174" y="91"/>
                  </a:lnTo>
                  <a:lnTo>
                    <a:pt x="178" y="70"/>
                  </a:lnTo>
                  <a:lnTo>
                    <a:pt x="192" y="47"/>
                  </a:lnTo>
                  <a:lnTo>
                    <a:pt x="194" y="29"/>
                  </a:lnTo>
                  <a:lnTo>
                    <a:pt x="189" y="7"/>
                  </a:lnTo>
                  <a:lnTo>
                    <a:pt x="190" y="2"/>
                  </a:lnTo>
                  <a:lnTo>
                    <a:pt x="160" y="0"/>
                  </a:lnTo>
                  <a:lnTo>
                    <a:pt x="140" y="2"/>
                  </a:lnTo>
                  <a:lnTo>
                    <a:pt x="133" y="11"/>
                  </a:lnTo>
                  <a:lnTo>
                    <a:pt x="133" y="34"/>
                  </a:lnTo>
                  <a:lnTo>
                    <a:pt x="128" y="39"/>
                  </a:lnTo>
                  <a:lnTo>
                    <a:pt x="128" y="55"/>
                  </a:lnTo>
                  <a:lnTo>
                    <a:pt x="113" y="52"/>
                  </a:lnTo>
                  <a:lnTo>
                    <a:pt x="97" y="45"/>
                  </a:lnTo>
                  <a:lnTo>
                    <a:pt x="92" y="54"/>
                  </a:lnTo>
                  <a:lnTo>
                    <a:pt x="72" y="54"/>
                  </a:lnTo>
                  <a:lnTo>
                    <a:pt x="67" y="47"/>
                  </a:lnTo>
                  <a:lnTo>
                    <a:pt x="65" y="39"/>
                  </a:lnTo>
                  <a:lnTo>
                    <a:pt x="63" y="34"/>
                  </a:lnTo>
                  <a:lnTo>
                    <a:pt x="42" y="36"/>
                  </a:lnTo>
                  <a:lnTo>
                    <a:pt x="30" y="22"/>
                  </a:lnTo>
                  <a:lnTo>
                    <a:pt x="19" y="20"/>
                  </a:lnTo>
                  <a:lnTo>
                    <a:pt x="23" y="34"/>
                  </a:lnTo>
                  <a:lnTo>
                    <a:pt x="23" y="47"/>
                  </a:lnTo>
                  <a:lnTo>
                    <a:pt x="16" y="53"/>
                  </a:lnTo>
                  <a:lnTo>
                    <a:pt x="19" y="58"/>
                  </a:lnTo>
                  <a:lnTo>
                    <a:pt x="19" y="63"/>
                  </a:lnTo>
                  <a:lnTo>
                    <a:pt x="23" y="73"/>
                  </a:lnTo>
                  <a:lnTo>
                    <a:pt x="28" y="82"/>
                  </a:lnTo>
                  <a:lnTo>
                    <a:pt x="28" y="104"/>
                  </a:lnTo>
                  <a:lnTo>
                    <a:pt x="40" y="143"/>
                  </a:lnTo>
                  <a:lnTo>
                    <a:pt x="54" y="156"/>
                  </a:lnTo>
                  <a:lnTo>
                    <a:pt x="65" y="170"/>
                  </a:lnTo>
                  <a:lnTo>
                    <a:pt x="80" y="198"/>
                  </a:lnTo>
                  <a:lnTo>
                    <a:pt x="85" y="221"/>
                  </a:lnTo>
                  <a:lnTo>
                    <a:pt x="90" y="271"/>
                  </a:lnTo>
                  <a:lnTo>
                    <a:pt x="101" y="300"/>
                  </a:lnTo>
                  <a:lnTo>
                    <a:pt x="119" y="318"/>
                  </a:lnTo>
                  <a:lnTo>
                    <a:pt x="121" y="332"/>
                  </a:lnTo>
                  <a:lnTo>
                    <a:pt x="121" y="350"/>
                  </a:lnTo>
                  <a:lnTo>
                    <a:pt x="112" y="368"/>
                  </a:lnTo>
                  <a:lnTo>
                    <a:pt x="96" y="375"/>
                  </a:lnTo>
                  <a:lnTo>
                    <a:pt x="80" y="373"/>
                  </a:lnTo>
                  <a:lnTo>
                    <a:pt x="63" y="384"/>
                  </a:lnTo>
                  <a:lnTo>
                    <a:pt x="54" y="384"/>
                  </a:lnTo>
                  <a:lnTo>
                    <a:pt x="46" y="391"/>
                  </a:lnTo>
                  <a:lnTo>
                    <a:pt x="40" y="406"/>
                  </a:lnTo>
                  <a:lnTo>
                    <a:pt x="56" y="419"/>
                  </a:lnTo>
                  <a:lnTo>
                    <a:pt x="65" y="437"/>
                  </a:lnTo>
                  <a:lnTo>
                    <a:pt x="60" y="453"/>
                  </a:lnTo>
                  <a:lnTo>
                    <a:pt x="44" y="476"/>
                  </a:lnTo>
                  <a:lnTo>
                    <a:pt x="44" y="489"/>
                  </a:lnTo>
                  <a:lnTo>
                    <a:pt x="34" y="499"/>
                  </a:lnTo>
                  <a:lnTo>
                    <a:pt x="16" y="499"/>
                  </a:lnTo>
                  <a:lnTo>
                    <a:pt x="3" y="505"/>
                  </a:lnTo>
                  <a:lnTo>
                    <a:pt x="0" y="524"/>
                  </a:lnTo>
                  <a:lnTo>
                    <a:pt x="0" y="539"/>
                  </a:lnTo>
                  <a:lnTo>
                    <a:pt x="7" y="558"/>
                  </a:lnTo>
                  <a:lnTo>
                    <a:pt x="7" y="583"/>
                  </a:lnTo>
                  <a:lnTo>
                    <a:pt x="23" y="596"/>
                  </a:lnTo>
                  <a:lnTo>
                    <a:pt x="51" y="601"/>
                  </a:lnTo>
                  <a:lnTo>
                    <a:pt x="54" y="601"/>
                  </a:lnTo>
                  <a:lnTo>
                    <a:pt x="55" y="600"/>
                  </a:lnTo>
                  <a:lnTo>
                    <a:pt x="56" y="598"/>
                  </a:lnTo>
                  <a:lnTo>
                    <a:pt x="55" y="594"/>
                  </a:lnTo>
                  <a:lnTo>
                    <a:pt x="53" y="589"/>
                  </a:lnTo>
                  <a:lnTo>
                    <a:pt x="69" y="589"/>
                  </a:lnTo>
                  <a:lnTo>
                    <a:pt x="69" y="596"/>
                  </a:lnTo>
                  <a:lnTo>
                    <a:pt x="90" y="599"/>
                  </a:lnTo>
                  <a:lnTo>
                    <a:pt x="105" y="589"/>
                  </a:lnTo>
                  <a:lnTo>
                    <a:pt x="108" y="562"/>
                  </a:lnTo>
                  <a:lnTo>
                    <a:pt x="119" y="535"/>
                  </a:lnTo>
                  <a:lnTo>
                    <a:pt x="149" y="494"/>
                  </a:lnTo>
                  <a:lnTo>
                    <a:pt x="162" y="492"/>
                  </a:lnTo>
                  <a:lnTo>
                    <a:pt x="181" y="480"/>
                  </a:lnTo>
                  <a:lnTo>
                    <a:pt x="198" y="458"/>
                  </a:lnTo>
                  <a:lnTo>
                    <a:pt x="205" y="428"/>
                  </a:lnTo>
                  <a:lnTo>
                    <a:pt x="194" y="369"/>
                  </a:lnTo>
                  <a:lnTo>
                    <a:pt x="198" y="352"/>
                  </a:lnTo>
                  <a:lnTo>
                    <a:pt x="232" y="319"/>
                  </a:lnTo>
                  <a:lnTo>
                    <a:pt x="258" y="312"/>
                  </a:lnTo>
                  <a:lnTo>
                    <a:pt x="288" y="307"/>
                  </a:lnTo>
                  <a:lnTo>
                    <a:pt x="306" y="318"/>
                  </a:lnTo>
                  <a:lnTo>
                    <a:pt x="326" y="296"/>
                  </a:lnTo>
                  <a:lnTo>
                    <a:pt x="327" y="282"/>
                  </a:lnTo>
                  <a:lnTo>
                    <a:pt x="317" y="271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4" name="Freeform 18"/>
            <p:cNvSpPr>
              <a:spLocks/>
            </p:cNvSpPr>
            <p:nvPr/>
          </p:nvSpPr>
          <p:spPr bwMode="auto">
            <a:xfrm>
              <a:off x="3647" y="2425"/>
              <a:ext cx="304" cy="335"/>
            </a:xfrm>
            <a:custGeom>
              <a:avLst/>
              <a:gdLst>
                <a:gd name="T0" fmla="*/ 92 w 309"/>
                <a:gd name="T1" fmla="*/ 301 h 340"/>
                <a:gd name="T2" fmla="*/ 115 w 309"/>
                <a:gd name="T3" fmla="*/ 316 h 340"/>
                <a:gd name="T4" fmla="*/ 138 w 309"/>
                <a:gd name="T5" fmla="*/ 319 h 340"/>
                <a:gd name="T6" fmla="*/ 145 w 309"/>
                <a:gd name="T7" fmla="*/ 334 h 340"/>
                <a:gd name="T8" fmla="*/ 169 w 309"/>
                <a:gd name="T9" fmla="*/ 325 h 340"/>
                <a:gd name="T10" fmla="*/ 200 w 309"/>
                <a:gd name="T11" fmla="*/ 335 h 340"/>
                <a:gd name="T12" fmla="*/ 205 w 309"/>
                <a:gd name="T13" fmla="*/ 314 h 340"/>
                <a:gd name="T14" fmla="*/ 212 w 309"/>
                <a:gd name="T15" fmla="*/ 283 h 340"/>
                <a:gd name="T16" fmla="*/ 261 w 309"/>
                <a:gd name="T17" fmla="*/ 283 h 340"/>
                <a:gd name="T18" fmla="*/ 278 w 309"/>
                <a:gd name="T19" fmla="*/ 245 h 340"/>
                <a:gd name="T20" fmla="*/ 304 w 309"/>
                <a:gd name="T21" fmla="*/ 194 h 340"/>
                <a:gd name="T22" fmla="*/ 278 w 309"/>
                <a:gd name="T23" fmla="*/ 168 h 340"/>
                <a:gd name="T24" fmla="*/ 265 w 309"/>
                <a:gd name="T25" fmla="*/ 126 h 340"/>
                <a:gd name="T26" fmla="*/ 215 w 309"/>
                <a:gd name="T27" fmla="*/ 107 h 340"/>
                <a:gd name="T28" fmla="*/ 193 w 309"/>
                <a:gd name="T29" fmla="*/ 107 h 340"/>
                <a:gd name="T30" fmla="*/ 171 w 309"/>
                <a:gd name="T31" fmla="*/ 101 h 340"/>
                <a:gd name="T32" fmla="*/ 120 w 309"/>
                <a:gd name="T33" fmla="*/ 65 h 340"/>
                <a:gd name="T34" fmla="*/ 127 w 309"/>
                <a:gd name="T35" fmla="*/ 43 h 340"/>
                <a:gd name="T36" fmla="*/ 98 w 309"/>
                <a:gd name="T37" fmla="*/ 0 h 340"/>
                <a:gd name="T38" fmla="*/ 72 w 309"/>
                <a:gd name="T39" fmla="*/ 13 h 340"/>
                <a:gd name="T40" fmla="*/ 28 w 309"/>
                <a:gd name="T41" fmla="*/ 17 h 340"/>
                <a:gd name="T42" fmla="*/ 0 w 309"/>
                <a:gd name="T43" fmla="*/ 70 h 340"/>
                <a:gd name="T44" fmla="*/ 16 w 309"/>
                <a:gd name="T45" fmla="*/ 126 h 340"/>
                <a:gd name="T46" fmla="*/ 33 w 309"/>
                <a:gd name="T47" fmla="*/ 166 h 340"/>
                <a:gd name="T48" fmla="*/ 63 w 309"/>
                <a:gd name="T49" fmla="*/ 206 h 340"/>
                <a:gd name="T50" fmla="*/ 70 w 309"/>
                <a:gd name="T51" fmla="*/ 235 h 340"/>
                <a:gd name="T52" fmla="*/ 86 w 309"/>
                <a:gd name="T53" fmla="*/ 241 h 340"/>
                <a:gd name="T54" fmla="*/ 67 w 309"/>
                <a:gd name="T55" fmla="*/ 261 h 340"/>
                <a:gd name="T56" fmla="*/ 65 w 309"/>
                <a:gd name="T57" fmla="*/ 301 h 340"/>
                <a:gd name="T58" fmla="*/ 85 w 309"/>
                <a:gd name="T59" fmla="*/ 327 h 340"/>
                <a:gd name="T60" fmla="*/ 86 w 309"/>
                <a:gd name="T61" fmla="*/ 328 h 340"/>
                <a:gd name="T62" fmla="*/ 96 w 309"/>
                <a:gd name="T63" fmla="*/ 327 h 34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09" h="340">
                  <a:moveTo>
                    <a:pt x="98" y="319"/>
                  </a:moveTo>
                  <a:lnTo>
                    <a:pt x="94" y="305"/>
                  </a:lnTo>
                  <a:lnTo>
                    <a:pt x="105" y="307"/>
                  </a:lnTo>
                  <a:lnTo>
                    <a:pt x="117" y="321"/>
                  </a:lnTo>
                  <a:lnTo>
                    <a:pt x="138" y="319"/>
                  </a:lnTo>
                  <a:lnTo>
                    <a:pt x="140" y="324"/>
                  </a:lnTo>
                  <a:lnTo>
                    <a:pt x="142" y="332"/>
                  </a:lnTo>
                  <a:lnTo>
                    <a:pt x="147" y="339"/>
                  </a:lnTo>
                  <a:lnTo>
                    <a:pt x="167" y="339"/>
                  </a:lnTo>
                  <a:lnTo>
                    <a:pt x="172" y="330"/>
                  </a:lnTo>
                  <a:lnTo>
                    <a:pt x="188" y="337"/>
                  </a:lnTo>
                  <a:lnTo>
                    <a:pt x="203" y="340"/>
                  </a:lnTo>
                  <a:lnTo>
                    <a:pt x="203" y="324"/>
                  </a:lnTo>
                  <a:lnTo>
                    <a:pt x="208" y="319"/>
                  </a:lnTo>
                  <a:lnTo>
                    <a:pt x="208" y="296"/>
                  </a:lnTo>
                  <a:lnTo>
                    <a:pt x="215" y="287"/>
                  </a:lnTo>
                  <a:lnTo>
                    <a:pt x="235" y="285"/>
                  </a:lnTo>
                  <a:lnTo>
                    <a:pt x="265" y="287"/>
                  </a:lnTo>
                  <a:lnTo>
                    <a:pt x="267" y="274"/>
                  </a:lnTo>
                  <a:lnTo>
                    <a:pt x="283" y="249"/>
                  </a:lnTo>
                  <a:lnTo>
                    <a:pt x="290" y="227"/>
                  </a:lnTo>
                  <a:lnTo>
                    <a:pt x="309" y="197"/>
                  </a:lnTo>
                  <a:lnTo>
                    <a:pt x="289" y="177"/>
                  </a:lnTo>
                  <a:lnTo>
                    <a:pt x="283" y="171"/>
                  </a:lnTo>
                  <a:lnTo>
                    <a:pt x="269" y="173"/>
                  </a:lnTo>
                  <a:lnTo>
                    <a:pt x="269" y="128"/>
                  </a:lnTo>
                  <a:lnTo>
                    <a:pt x="244" y="103"/>
                  </a:lnTo>
                  <a:lnTo>
                    <a:pt x="219" y="109"/>
                  </a:lnTo>
                  <a:lnTo>
                    <a:pt x="206" y="120"/>
                  </a:lnTo>
                  <a:lnTo>
                    <a:pt x="196" y="109"/>
                  </a:lnTo>
                  <a:lnTo>
                    <a:pt x="187" y="103"/>
                  </a:lnTo>
                  <a:lnTo>
                    <a:pt x="174" y="102"/>
                  </a:lnTo>
                  <a:lnTo>
                    <a:pt x="165" y="71"/>
                  </a:lnTo>
                  <a:lnTo>
                    <a:pt x="122" y="66"/>
                  </a:lnTo>
                  <a:lnTo>
                    <a:pt x="122" y="53"/>
                  </a:lnTo>
                  <a:lnTo>
                    <a:pt x="129" y="44"/>
                  </a:lnTo>
                  <a:lnTo>
                    <a:pt x="124" y="25"/>
                  </a:lnTo>
                  <a:lnTo>
                    <a:pt x="100" y="0"/>
                  </a:lnTo>
                  <a:lnTo>
                    <a:pt x="78" y="6"/>
                  </a:lnTo>
                  <a:lnTo>
                    <a:pt x="73" y="13"/>
                  </a:lnTo>
                  <a:lnTo>
                    <a:pt x="39" y="11"/>
                  </a:lnTo>
                  <a:lnTo>
                    <a:pt x="28" y="17"/>
                  </a:lnTo>
                  <a:lnTo>
                    <a:pt x="34" y="53"/>
                  </a:lnTo>
                  <a:lnTo>
                    <a:pt x="0" y="71"/>
                  </a:lnTo>
                  <a:lnTo>
                    <a:pt x="0" y="123"/>
                  </a:lnTo>
                  <a:lnTo>
                    <a:pt x="16" y="128"/>
                  </a:lnTo>
                  <a:lnTo>
                    <a:pt x="14" y="148"/>
                  </a:lnTo>
                  <a:lnTo>
                    <a:pt x="34" y="168"/>
                  </a:lnTo>
                  <a:lnTo>
                    <a:pt x="44" y="202"/>
                  </a:lnTo>
                  <a:lnTo>
                    <a:pt x="64" y="209"/>
                  </a:lnTo>
                  <a:lnTo>
                    <a:pt x="71" y="218"/>
                  </a:lnTo>
                  <a:lnTo>
                    <a:pt x="71" y="239"/>
                  </a:lnTo>
                  <a:lnTo>
                    <a:pt x="84" y="238"/>
                  </a:lnTo>
                  <a:lnTo>
                    <a:pt x="87" y="245"/>
                  </a:lnTo>
                  <a:lnTo>
                    <a:pt x="86" y="253"/>
                  </a:lnTo>
                  <a:lnTo>
                    <a:pt x="68" y="265"/>
                  </a:lnTo>
                  <a:lnTo>
                    <a:pt x="71" y="296"/>
                  </a:lnTo>
                  <a:lnTo>
                    <a:pt x="66" y="305"/>
                  </a:lnTo>
                  <a:lnTo>
                    <a:pt x="75" y="317"/>
                  </a:lnTo>
                  <a:lnTo>
                    <a:pt x="86" y="332"/>
                  </a:lnTo>
                  <a:lnTo>
                    <a:pt x="87" y="333"/>
                  </a:lnTo>
                  <a:lnTo>
                    <a:pt x="91" y="338"/>
                  </a:lnTo>
                  <a:lnTo>
                    <a:pt x="98" y="332"/>
                  </a:lnTo>
                  <a:lnTo>
                    <a:pt x="98" y="319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5" name="Freeform 19"/>
            <p:cNvSpPr>
              <a:spLocks/>
            </p:cNvSpPr>
            <p:nvPr/>
          </p:nvSpPr>
          <p:spPr bwMode="auto">
            <a:xfrm>
              <a:off x="3559" y="2203"/>
              <a:ext cx="733" cy="567"/>
            </a:xfrm>
            <a:custGeom>
              <a:avLst/>
              <a:gdLst>
                <a:gd name="T0" fmla="*/ 718 w 746"/>
                <a:gd name="T1" fmla="*/ 432 h 577"/>
                <a:gd name="T2" fmla="*/ 666 w 746"/>
                <a:gd name="T3" fmla="*/ 381 h 577"/>
                <a:gd name="T4" fmla="*/ 631 w 746"/>
                <a:gd name="T5" fmla="*/ 350 h 577"/>
                <a:gd name="T6" fmla="*/ 607 w 746"/>
                <a:gd name="T7" fmla="*/ 336 h 577"/>
                <a:gd name="T8" fmla="*/ 550 w 746"/>
                <a:gd name="T9" fmla="*/ 308 h 577"/>
                <a:gd name="T10" fmla="*/ 349 w 746"/>
                <a:gd name="T11" fmla="*/ 203 h 577"/>
                <a:gd name="T12" fmla="*/ 299 w 746"/>
                <a:gd name="T13" fmla="*/ 173 h 577"/>
                <a:gd name="T14" fmla="*/ 210 w 746"/>
                <a:gd name="T15" fmla="*/ 140 h 577"/>
                <a:gd name="T16" fmla="*/ 187 w 746"/>
                <a:gd name="T17" fmla="*/ 99 h 577"/>
                <a:gd name="T18" fmla="*/ 212 w 746"/>
                <a:gd name="T19" fmla="*/ 61 h 577"/>
                <a:gd name="T20" fmla="*/ 237 w 746"/>
                <a:gd name="T21" fmla="*/ 52 h 577"/>
                <a:gd name="T22" fmla="*/ 239 w 746"/>
                <a:gd name="T23" fmla="*/ 28 h 577"/>
                <a:gd name="T24" fmla="*/ 212 w 746"/>
                <a:gd name="T25" fmla="*/ 0 h 577"/>
                <a:gd name="T26" fmla="*/ 185 w 746"/>
                <a:gd name="T27" fmla="*/ 7 h 577"/>
                <a:gd name="T28" fmla="*/ 116 w 746"/>
                <a:gd name="T29" fmla="*/ 2 h 577"/>
                <a:gd name="T30" fmla="*/ 39 w 746"/>
                <a:gd name="T31" fmla="*/ 7 h 577"/>
                <a:gd name="T32" fmla="*/ 27 w 746"/>
                <a:gd name="T33" fmla="*/ 31 h 577"/>
                <a:gd name="T34" fmla="*/ 0 w 746"/>
                <a:gd name="T35" fmla="*/ 94 h 577"/>
                <a:gd name="T36" fmla="*/ 15 w 746"/>
                <a:gd name="T37" fmla="*/ 148 h 577"/>
                <a:gd name="T38" fmla="*/ 15 w 746"/>
                <a:gd name="T39" fmla="*/ 175 h 577"/>
                <a:gd name="T40" fmla="*/ 28 w 746"/>
                <a:gd name="T41" fmla="*/ 181 h 577"/>
                <a:gd name="T42" fmla="*/ 51 w 746"/>
                <a:gd name="T43" fmla="*/ 181 h 577"/>
                <a:gd name="T44" fmla="*/ 65 w 746"/>
                <a:gd name="T45" fmla="*/ 197 h 577"/>
                <a:gd name="T46" fmla="*/ 58 w 746"/>
                <a:gd name="T47" fmla="*/ 235 h 577"/>
                <a:gd name="T48" fmla="*/ 116 w 746"/>
                <a:gd name="T49" fmla="*/ 239 h 577"/>
                <a:gd name="T50" fmla="*/ 160 w 746"/>
                <a:gd name="T51" fmla="*/ 235 h 577"/>
                <a:gd name="T52" fmla="*/ 187 w 746"/>
                <a:gd name="T53" fmla="*/ 222 h 577"/>
                <a:gd name="T54" fmla="*/ 215 w 746"/>
                <a:gd name="T55" fmla="*/ 265 h 577"/>
                <a:gd name="T56" fmla="*/ 208 w 746"/>
                <a:gd name="T57" fmla="*/ 287 h 577"/>
                <a:gd name="T58" fmla="*/ 259 w 746"/>
                <a:gd name="T59" fmla="*/ 322 h 577"/>
                <a:gd name="T60" fmla="*/ 281 w 746"/>
                <a:gd name="T61" fmla="*/ 329 h 577"/>
                <a:gd name="T62" fmla="*/ 304 w 746"/>
                <a:gd name="T63" fmla="*/ 329 h 577"/>
                <a:gd name="T64" fmla="*/ 353 w 746"/>
                <a:gd name="T65" fmla="*/ 348 h 577"/>
                <a:gd name="T66" fmla="*/ 367 w 746"/>
                <a:gd name="T67" fmla="*/ 390 h 577"/>
                <a:gd name="T68" fmla="*/ 392 w 746"/>
                <a:gd name="T69" fmla="*/ 416 h 577"/>
                <a:gd name="T70" fmla="*/ 431 w 746"/>
                <a:gd name="T71" fmla="*/ 376 h 577"/>
                <a:gd name="T72" fmla="*/ 466 w 746"/>
                <a:gd name="T73" fmla="*/ 392 h 577"/>
                <a:gd name="T74" fmla="*/ 512 w 746"/>
                <a:gd name="T75" fmla="*/ 432 h 577"/>
                <a:gd name="T76" fmla="*/ 605 w 746"/>
                <a:gd name="T77" fmla="*/ 443 h 577"/>
                <a:gd name="T78" fmla="*/ 626 w 746"/>
                <a:gd name="T79" fmla="*/ 476 h 577"/>
                <a:gd name="T80" fmla="*/ 626 w 746"/>
                <a:gd name="T81" fmla="*/ 491 h 577"/>
                <a:gd name="T82" fmla="*/ 638 w 746"/>
                <a:gd name="T83" fmla="*/ 507 h 577"/>
                <a:gd name="T84" fmla="*/ 642 w 746"/>
                <a:gd name="T85" fmla="*/ 525 h 577"/>
                <a:gd name="T86" fmla="*/ 676 w 746"/>
                <a:gd name="T87" fmla="*/ 548 h 577"/>
                <a:gd name="T88" fmla="*/ 700 w 746"/>
                <a:gd name="T89" fmla="*/ 567 h 577"/>
                <a:gd name="T90" fmla="*/ 715 w 746"/>
                <a:gd name="T91" fmla="*/ 540 h 577"/>
                <a:gd name="T92" fmla="*/ 715 w 746"/>
                <a:gd name="T93" fmla="*/ 502 h 577"/>
                <a:gd name="T94" fmla="*/ 733 w 746"/>
                <a:gd name="T95" fmla="*/ 474 h 5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46" h="577">
                  <a:moveTo>
                    <a:pt x="738" y="462"/>
                  </a:moveTo>
                  <a:lnTo>
                    <a:pt x="731" y="440"/>
                  </a:lnTo>
                  <a:lnTo>
                    <a:pt x="722" y="424"/>
                  </a:lnTo>
                  <a:lnTo>
                    <a:pt x="678" y="388"/>
                  </a:lnTo>
                  <a:lnTo>
                    <a:pt x="656" y="378"/>
                  </a:lnTo>
                  <a:lnTo>
                    <a:pt x="642" y="356"/>
                  </a:lnTo>
                  <a:lnTo>
                    <a:pt x="626" y="338"/>
                  </a:lnTo>
                  <a:lnTo>
                    <a:pt x="618" y="342"/>
                  </a:lnTo>
                  <a:lnTo>
                    <a:pt x="603" y="329"/>
                  </a:lnTo>
                  <a:lnTo>
                    <a:pt x="560" y="313"/>
                  </a:lnTo>
                  <a:lnTo>
                    <a:pt x="411" y="223"/>
                  </a:lnTo>
                  <a:lnTo>
                    <a:pt x="355" y="207"/>
                  </a:lnTo>
                  <a:lnTo>
                    <a:pt x="316" y="192"/>
                  </a:lnTo>
                  <a:lnTo>
                    <a:pt x="304" y="176"/>
                  </a:lnTo>
                  <a:lnTo>
                    <a:pt x="271" y="171"/>
                  </a:lnTo>
                  <a:lnTo>
                    <a:pt x="214" y="142"/>
                  </a:lnTo>
                  <a:lnTo>
                    <a:pt x="190" y="119"/>
                  </a:lnTo>
                  <a:lnTo>
                    <a:pt x="190" y="101"/>
                  </a:lnTo>
                  <a:lnTo>
                    <a:pt x="201" y="89"/>
                  </a:lnTo>
                  <a:lnTo>
                    <a:pt x="216" y="62"/>
                  </a:lnTo>
                  <a:lnTo>
                    <a:pt x="230" y="62"/>
                  </a:lnTo>
                  <a:lnTo>
                    <a:pt x="241" y="53"/>
                  </a:lnTo>
                  <a:lnTo>
                    <a:pt x="246" y="42"/>
                  </a:lnTo>
                  <a:lnTo>
                    <a:pt x="243" y="29"/>
                  </a:lnTo>
                  <a:lnTo>
                    <a:pt x="232" y="9"/>
                  </a:lnTo>
                  <a:lnTo>
                    <a:pt x="216" y="0"/>
                  </a:lnTo>
                  <a:lnTo>
                    <a:pt x="201" y="2"/>
                  </a:lnTo>
                  <a:lnTo>
                    <a:pt x="188" y="7"/>
                  </a:lnTo>
                  <a:lnTo>
                    <a:pt x="159" y="2"/>
                  </a:lnTo>
                  <a:lnTo>
                    <a:pt x="118" y="2"/>
                  </a:lnTo>
                  <a:lnTo>
                    <a:pt x="108" y="9"/>
                  </a:lnTo>
                  <a:lnTo>
                    <a:pt x="40" y="7"/>
                  </a:lnTo>
                  <a:lnTo>
                    <a:pt x="29" y="2"/>
                  </a:lnTo>
                  <a:lnTo>
                    <a:pt x="27" y="32"/>
                  </a:lnTo>
                  <a:lnTo>
                    <a:pt x="27" y="65"/>
                  </a:lnTo>
                  <a:lnTo>
                    <a:pt x="0" y="96"/>
                  </a:lnTo>
                  <a:lnTo>
                    <a:pt x="0" y="141"/>
                  </a:lnTo>
                  <a:lnTo>
                    <a:pt x="15" y="151"/>
                  </a:lnTo>
                  <a:lnTo>
                    <a:pt x="16" y="166"/>
                  </a:lnTo>
                  <a:lnTo>
                    <a:pt x="15" y="178"/>
                  </a:lnTo>
                  <a:lnTo>
                    <a:pt x="27" y="178"/>
                  </a:lnTo>
                  <a:lnTo>
                    <a:pt x="29" y="184"/>
                  </a:lnTo>
                  <a:lnTo>
                    <a:pt x="36" y="185"/>
                  </a:lnTo>
                  <a:lnTo>
                    <a:pt x="52" y="184"/>
                  </a:lnTo>
                  <a:lnTo>
                    <a:pt x="63" y="191"/>
                  </a:lnTo>
                  <a:lnTo>
                    <a:pt x="66" y="200"/>
                  </a:lnTo>
                  <a:lnTo>
                    <a:pt x="52" y="226"/>
                  </a:lnTo>
                  <a:lnTo>
                    <a:pt x="59" y="239"/>
                  </a:lnTo>
                  <a:lnTo>
                    <a:pt x="74" y="244"/>
                  </a:lnTo>
                  <a:lnTo>
                    <a:pt x="118" y="243"/>
                  </a:lnTo>
                  <a:lnTo>
                    <a:pt x="129" y="237"/>
                  </a:lnTo>
                  <a:lnTo>
                    <a:pt x="163" y="239"/>
                  </a:lnTo>
                  <a:lnTo>
                    <a:pt x="168" y="232"/>
                  </a:lnTo>
                  <a:lnTo>
                    <a:pt x="190" y="226"/>
                  </a:lnTo>
                  <a:lnTo>
                    <a:pt x="214" y="251"/>
                  </a:lnTo>
                  <a:lnTo>
                    <a:pt x="219" y="270"/>
                  </a:lnTo>
                  <a:lnTo>
                    <a:pt x="212" y="279"/>
                  </a:lnTo>
                  <a:lnTo>
                    <a:pt x="212" y="292"/>
                  </a:lnTo>
                  <a:lnTo>
                    <a:pt x="255" y="297"/>
                  </a:lnTo>
                  <a:lnTo>
                    <a:pt x="264" y="328"/>
                  </a:lnTo>
                  <a:lnTo>
                    <a:pt x="277" y="329"/>
                  </a:lnTo>
                  <a:lnTo>
                    <a:pt x="286" y="335"/>
                  </a:lnTo>
                  <a:lnTo>
                    <a:pt x="296" y="346"/>
                  </a:lnTo>
                  <a:lnTo>
                    <a:pt x="309" y="335"/>
                  </a:lnTo>
                  <a:lnTo>
                    <a:pt x="334" y="329"/>
                  </a:lnTo>
                  <a:lnTo>
                    <a:pt x="359" y="354"/>
                  </a:lnTo>
                  <a:lnTo>
                    <a:pt x="359" y="399"/>
                  </a:lnTo>
                  <a:lnTo>
                    <a:pt x="373" y="397"/>
                  </a:lnTo>
                  <a:lnTo>
                    <a:pt x="379" y="403"/>
                  </a:lnTo>
                  <a:lnTo>
                    <a:pt x="399" y="423"/>
                  </a:lnTo>
                  <a:lnTo>
                    <a:pt x="407" y="410"/>
                  </a:lnTo>
                  <a:lnTo>
                    <a:pt x="439" y="383"/>
                  </a:lnTo>
                  <a:lnTo>
                    <a:pt x="462" y="383"/>
                  </a:lnTo>
                  <a:lnTo>
                    <a:pt x="474" y="399"/>
                  </a:lnTo>
                  <a:lnTo>
                    <a:pt x="474" y="413"/>
                  </a:lnTo>
                  <a:lnTo>
                    <a:pt x="521" y="440"/>
                  </a:lnTo>
                  <a:lnTo>
                    <a:pt x="600" y="440"/>
                  </a:lnTo>
                  <a:lnTo>
                    <a:pt x="616" y="451"/>
                  </a:lnTo>
                  <a:lnTo>
                    <a:pt x="625" y="472"/>
                  </a:lnTo>
                  <a:lnTo>
                    <a:pt x="637" y="484"/>
                  </a:lnTo>
                  <a:lnTo>
                    <a:pt x="625" y="497"/>
                  </a:lnTo>
                  <a:lnTo>
                    <a:pt x="637" y="500"/>
                  </a:lnTo>
                  <a:lnTo>
                    <a:pt x="649" y="511"/>
                  </a:lnTo>
                  <a:lnTo>
                    <a:pt x="649" y="516"/>
                  </a:lnTo>
                  <a:lnTo>
                    <a:pt x="640" y="520"/>
                  </a:lnTo>
                  <a:lnTo>
                    <a:pt x="653" y="534"/>
                  </a:lnTo>
                  <a:lnTo>
                    <a:pt x="667" y="550"/>
                  </a:lnTo>
                  <a:lnTo>
                    <a:pt x="688" y="558"/>
                  </a:lnTo>
                  <a:lnTo>
                    <a:pt x="701" y="566"/>
                  </a:lnTo>
                  <a:lnTo>
                    <a:pt x="712" y="577"/>
                  </a:lnTo>
                  <a:lnTo>
                    <a:pt x="722" y="568"/>
                  </a:lnTo>
                  <a:lnTo>
                    <a:pt x="728" y="550"/>
                  </a:lnTo>
                  <a:lnTo>
                    <a:pt x="724" y="533"/>
                  </a:lnTo>
                  <a:lnTo>
                    <a:pt x="728" y="511"/>
                  </a:lnTo>
                  <a:lnTo>
                    <a:pt x="737" y="495"/>
                  </a:lnTo>
                  <a:lnTo>
                    <a:pt x="746" y="482"/>
                  </a:lnTo>
                  <a:lnTo>
                    <a:pt x="738" y="462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3313" y="2329"/>
              <a:ext cx="420" cy="407"/>
            </a:xfrm>
            <a:custGeom>
              <a:avLst/>
              <a:gdLst>
                <a:gd name="T0" fmla="*/ 419 w 427"/>
                <a:gd name="T1" fmla="*/ 344 h 415"/>
                <a:gd name="T2" fmla="*/ 417 w 427"/>
                <a:gd name="T3" fmla="*/ 330 h 415"/>
                <a:gd name="T4" fmla="*/ 404 w 427"/>
                <a:gd name="T5" fmla="*/ 310 h 415"/>
                <a:gd name="T6" fmla="*/ 378 w 427"/>
                <a:gd name="T7" fmla="*/ 294 h 415"/>
                <a:gd name="T8" fmla="*/ 348 w 427"/>
                <a:gd name="T9" fmla="*/ 241 h 415"/>
                <a:gd name="T10" fmla="*/ 334 w 427"/>
                <a:gd name="T11" fmla="*/ 217 h 415"/>
                <a:gd name="T12" fmla="*/ 368 w 427"/>
                <a:gd name="T13" fmla="*/ 148 h 415"/>
                <a:gd name="T14" fmla="*/ 319 w 427"/>
                <a:gd name="T15" fmla="*/ 114 h 415"/>
                <a:gd name="T16" fmla="*/ 297 w 427"/>
                <a:gd name="T17" fmla="*/ 96 h 415"/>
                <a:gd name="T18" fmla="*/ 308 w 427"/>
                <a:gd name="T19" fmla="*/ 62 h 415"/>
                <a:gd name="T20" fmla="*/ 281 w 427"/>
                <a:gd name="T21" fmla="*/ 56 h 415"/>
                <a:gd name="T22" fmla="*/ 272 w 427"/>
                <a:gd name="T23" fmla="*/ 49 h 415"/>
                <a:gd name="T24" fmla="*/ 262 w 427"/>
                <a:gd name="T25" fmla="*/ 37 h 415"/>
                <a:gd name="T26" fmla="*/ 246 w 427"/>
                <a:gd name="T27" fmla="*/ 13 h 415"/>
                <a:gd name="T28" fmla="*/ 220 w 427"/>
                <a:gd name="T29" fmla="*/ 29 h 415"/>
                <a:gd name="T30" fmla="*/ 178 w 427"/>
                <a:gd name="T31" fmla="*/ 46 h 415"/>
                <a:gd name="T32" fmla="*/ 145 w 427"/>
                <a:gd name="T33" fmla="*/ 31 h 415"/>
                <a:gd name="T34" fmla="*/ 128 w 427"/>
                <a:gd name="T35" fmla="*/ 32 h 415"/>
                <a:gd name="T36" fmla="*/ 110 w 427"/>
                <a:gd name="T37" fmla="*/ 30 h 415"/>
                <a:gd name="T38" fmla="*/ 105 w 427"/>
                <a:gd name="T39" fmla="*/ 28 h 415"/>
                <a:gd name="T40" fmla="*/ 99 w 427"/>
                <a:gd name="T41" fmla="*/ 0 h 415"/>
                <a:gd name="T42" fmla="*/ 75 w 427"/>
                <a:gd name="T43" fmla="*/ 11 h 415"/>
                <a:gd name="T44" fmla="*/ 55 w 427"/>
                <a:gd name="T45" fmla="*/ 35 h 415"/>
                <a:gd name="T46" fmla="*/ 27 w 427"/>
                <a:gd name="T47" fmla="*/ 22 h 415"/>
                <a:gd name="T48" fmla="*/ 22 w 427"/>
                <a:gd name="T49" fmla="*/ 60 h 415"/>
                <a:gd name="T50" fmla="*/ 0 w 427"/>
                <a:gd name="T51" fmla="*/ 76 h 415"/>
                <a:gd name="T52" fmla="*/ 30 w 427"/>
                <a:gd name="T53" fmla="*/ 113 h 415"/>
                <a:gd name="T54" fmla="*/ 43 w 427"/>
                <a:gd name="T55" fmla="*/ 141 h 415"/>
                <a:gd name="T56" fmla="*/ 69 w 427"/>
                <a:gd name="T57" fmla="*/ 194 h 415"/>
                <a:gd name="T58" fmla="*/ 82 w 427"/>
                <a:gd name="T59" fmla="*/ 180 h 415"/>
                <a:gd name="T60" fmla="*/ 111 w 427"/>
                <a:gd name="T61" fmla="*/ 185 h 415"/>
                <a:gd name="T62" fmla="*/ 142 w 427"/>
                <a:gd name="T63" fmla="*/ 206 h 415"/>
                <a:gd name="T64" fmla="*/ 120 w 427"/>
                <a:gd name="T65" fmla="*/ 245 h 415"/>
                <a:gd name="T66" fmla="*/ 160 w 427"/>
                <a:gd name="T67" fmla="*/ 245 h 415"/>
                <a:gd name="T68" fmla="*/ 193 w 427"/>
                <a:gd name="T69" fmla="*/ 219 h 415"/>
                <a:gd name="T70" fmla="*/ 224 w 427"/>
                <a:gd name="T71" fmla="*/ 226 h 415"/>
                <a:gd name="T72" fmla="*/ 253 w 427"/>
                <a:gd name="T73" fmla="*/ 281 h 415"/>
                <a:gd name="T74" fmla="*/ 259 w 427"/>
                <a:gd name="T75" fmla="*/ 312 h 415"/>
                <a:gd name="T76" fmla="*/ 246 w 427"/>
                <a:gd name="T77" fmla="*/ 322 h 415"/>
                <a:gd name="T78" fmla="*/ 246 w 427"/>
                <a:gd name="T79" fmla="*/ 344 h 415"/>
                <a:gd name="T80" fmla="*/ 266 w 427"/>
                <a:gd name="T81" fmla="*/ 358 h 415"/>
                <a:gd name="T82" fmla="*/ 288 w 427"/>
                <a:gd name="T83" fmla="*/ 367 h 415"/>
                <a:gd name="T84" fmla="*/ 313 w 427"/>
                <a:gd name="T85" fmla="*/ 376 h 415"/>
                <a:gd name="T86" fmla="*/ 330 w 427"/>
                <a:gd name="T87" fmla="*/ 402 h 415"/>
                <a:gd name="T88" fmla="*/ 361 w 427"/>
                <a:gd name="T89" fmla="*/ 393 h 415"/>
                <a:gd name="T90" fmla="*/ 390 w 427"/>
                <a:gd name="T91" fmla="*/ 381 h 415"/>
                <a:gd name="T92" fmla="*/ 399 w 427"/>
                <a:gd name="T93" fmla="*/ 395 h 415"/>
                <a:gd name="T94" fmla="*/ 401 w 427"/>
                <a:gd name="T95" fmla="*/ 356 h 41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27" h="415">
                  <a:moveTo>
                    <a:pt x="408" y="363"/>
                  </a:moveTo>
                  <a:lnTo>
                    <a:pt x="426" y="351"/>
                  </a:lnTo>
                  <a:lnTo>
                    <a:pt x="427" y="343"/>
                  </a:lnTo>
                  <a:lnTo>
                    <a:pt x="424" y="336"/>
                  </a:lnTo>
                  <a:lnTo>
                    <a:pt x="411" y="337"/>
                  </a:lnTo>
                  <a:lnTo>
                    <a:pt x="411" y="316"/>
                  </a:lnTo>
                  <a:lnTo>
                    <a:pt x="404" y="307"/>
                  </a:lnTo>
                  <a:lnTo>
                    <a:pt x="384" y="300"/>
                  </a:lnTo>
                  <a:lnTo>
                    <a:pt x="374" y="266"/>
                  </a:lnTo>
                  <a:lnTo>
                    <a:pt x="354" y="246"/>
                  </a:lnTo>
                  <a:lnTo>
                    <a:pt x="356" y="226"/>
                  </a:lnTo>
                  <a:lnTo>
                    <a:pt x="340" y="221"/>
                  </a:lnTo>
                  <a:lnTo>
                    <a:pt x="340" y="169"/>
                  </a:lnTo>
                  <a:lnTo>
                    <a:pt x="374" y="151"/>
                  </a:lnTo>
                  <a:lnTo>
                    <a:pt x="368" y="115"/>
                  </a:lnTo>
                  <a:lnTo>
                    <a:pt x="324" y="116"/>
                  </a:lnTo>
                  <a:lnTo>
                    <a:pt x="309" y="111"/>
                  </a:lnTo>
                  <a:lnTo>
                    <a:pt x="302" y="98"/>
                  </a:lnTo>
                  <a:lnTo>
                    <a:pt x="316" y="72"/>
                  </a:lnTo>
                  <a:lnTo>
                    <a:pt x="313" y="63"/>
                  </a:lnTo>
                  <a:lnTo>
                    <a:pt x="302" y="56"/>
                  </a:lnTo>
                  <a:lnTo>
                    <a:pt x="286" y="57"/>
                  </a:lnTo>
                  <a:lnTo>
                    <a:pt x="279" y="56"/>
                  </a:lnTo>
                  <a:lnTo>
                    <a:pt x="277" y="50"/>
                  </a:lnTo>
                  <a:lnTo>
                    <a:pt x="265" y="50"/>
                  </a:lnTo>
                  <a:lnTo>
                    <a:pt x="266" y="38"/>
                  </a:lnTo>
                  <a:lnTo>
                    <a:pt x="265" y="23"/>
                  </a:lnTo>
                  <a:lnTo>
                    <a:pt x="250" y="13"/>
                  </a:lnTo>
                  <a:lnTo>
                    <a:pt x="230" y="20"/>
                  </a:lnTo>
                  <a:lnTo>
                    <a:pt x="224" y="30"/>
                  </a:lnTo>
                  <a:lnTo>
                    <a:pt x="190" y="23"/>
                  </a:lnTo>
                  <a:lnTo>
                    <a:pt x="181" y="47"/>
                  </a:lnTo>
                  <a:lnTo>
                    <a:pt x="153" y="47"/>
                  </a:lnTo>
                  <a:lnTo>
                    <a:pt x="147" y="32"/>
                  </a:lnTo>
                  <a:lnTo>
                    <a:pt x="130" y="33"/>
                  </a:lnTo>
                  <a:lnTo>
                    <a:pt x="117" y="32"/>
                  </a:lnTo>
                  <a:lnTo>
                    <a:pt x="112" y="31"/>
                  </a:lnTo>
                  <a:lnTo>
                    <a:pt x="109" y="30"/>
                  </a:lnTo>
                  <a:lnTo>
                    <a:pt x="107" y="29"/>
                  </a:lnTo>
                  <a:lnTo>
                    <a:pt x="106" y="27"/>
                  </a:lnTo>
                  <a:lnTo>
                    <a:pt x="101" y="0"/>
                  </a:lnTo>
                  <a:lnTo>
                    <a:pt x="87" y="11"/>
                  </a:lnTo>
                  <a:lnTo>
                    <a:pt x="76" y="11"/>
                  </a:lnTo>
                  <a:lnTo>
                    <a:pt x="72" y="34"/>
                  </a:lnTo>
                  <a:lnTo>
                    <a:pt x="56" y="36"/>
                  </a:lnTo>
                  <a:lnTo>
                    <a:pt x="45" y="14"/>
                  </a:lnTo>
                  <a:lnTo>
                    <a:pt x="27" y="22"/>
                  </a:lnTo>
                  <a:lnTo>
                    <a:pt x="22" y="36"/>
                  </a:lnTo>
                  <a:lnTo>
                    <a:pt x="22" y="61"/>
                  </a:lnTo>
                  <a:lnTo>
                    <a:pt x="0" y="70"/>
                  </a:lnTo>
                  <a:lnTo>
                    <a:pt x="0" y="77"/>
                  </a:lnTo>
                  <a:lnTo>
                    <a:pt x="16" y="91"/>
                  </a:lnTo>
                  <a:lnTo>
                    <a:pt x="31" y="115"/>
                  </a:lnTo>
                  <a:lnTo>
                    <a:pt x="33" y="137"/>
                  </a:lnTo>
                  <a:lnTo>
                    <a:pt x="44" y="144"/>
                  </a:lnTo>
                  <a:lnTo>
                    <a:pt x="61" y="198"/>
                  </a:lnTo>
                  <a:lnTo>
                    <a:pt x="70" y="198"/>
                  </a:lnTo>
                  <a:lnTo>
                    <a:pt x="78" y="189"/>
                  </a:lnTo>
                  <a:lnTo>
                    <a:pt x="83" y="184"/>
                  </a:lnTo>
                  <a:lnTo>
                    <a:pt x="99" y="182"/>
                  </a:lnTo>
                  <a:lnTo>
                    <a:pt x="113" y="189"/>
                  </a:lnTo>
                  <a:lnTo>
                    <a:pt x="122" y="207"/>
                  </a:lnTo>
                  <a:lnTo>
                    <a:pt x="144" y="210"/>
                  </a:lnTo>
                  <a:lnTo>
                    <a:pt x="140" y="223"/>
                  </a:lnTo>
                  <a:lnTo>
                    <a:pt x="122" y="250"/>
                  </a:lnTo>
                  <a:lnTo>
                    <a:pt x="149" y="246"/>
                  </a:lnTo>
                  <a:lnTo>
                    <a:pt x="163" y="250"/>
                  </a:lnTo>
                  <a:lnTo>
                    <a:pt x="197" y="235"/>
                  </a:lnTo>
                  <a:lnTo>
                    <a:pt x="196" y="223"/>
                  </a:lnTo>
                  <a:lnTo>
                    <a:pt x="215" y="223"/>
                  </a:lnTo>
                  <a:lnTo>
                    <a:pt x="228" y="230"/>
                  </a:lnTo>
                  <a:lnTo>
                    <a:pt x="240" y="257"/>
                  </a:lnTo>
                  <a:lnTo>
                    <a:pt x="257" y="287"/>
                  </a:lnTo>
                  <a:lnTo>
                    <a:pt x="263" y="302"/>
                  </a:lnTo>
                  <a:lnTo>
                    <a:pt x="263" y="318"/>
                  </a:lnTo>
                  <a:lnTo>
                    <a:pt x="254" y="319"/>
                  </a:lnTo>
                  <a:lnTo>
                    <a:pt x="250" y="328"/>
                  </a:lnTo>
                  <a:lnTo>
                    <a:pt x="248" y="341"/>
                  </a:lnTo>
                  <a:lnTo>
                    <a:pt x="250" y="351"/>
                  </a:lnTo>
                  <a:lnTo>
                    <a:pt x="263" y="354"/>
                  </a:lnTo>
                  <a:lnTo>
                    <a:pt x="270" y="365"/>
                  </a:lnTo>
                  <a:lnTo>
                    <a:pt x="279" y="367"/>
                  </a:lnTo>
                  <a:lnTo>
                    <a:pt x="293" y="374"/>
                  </a:lnTo>
                  <a:lnTo>
                    <a:pt x="306" y="376"/>
                  </a:lnTo>
                  <a:lnTo>
                    <a:pt x="318" y="383"/>
                  </a:lnTo>
                  <a:lnTo>
                    <a:pt x="325" y="399"/>
                  </a:lnTo>
                  <a:lnTo>
                    <a:pt x="336" y="410"/>
                  </a:lnTo>
                  <a:lnTo>
                    <a:pt x="358" y="415"/>
                  </a:lnTo>
                  <a:lnTo>
                    <a:pt x="367" y="401"/>
                  </a:lnTo>
                  <a:lnTo>
                    <a:pt x="379" y="390"/>
                  </a:lnTo>
                  <a:lnTo>
                    <a:pt x="397" y="388"/>
                  </a:lnTo>
                  <a:lnTo>
                    <a:pt x="400" y="394"/>
                  </a:lnTo>
                  <a:lnTo>
                    <a:pt x="406" y="403"/>
                  </a:lnTo>
                  <a:lnTo>
                    <a:pt x="411" y="394"/>
                  </a:lnTo>
                  <a:lnTo>
                    <a:pt x="408" y="363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7" name="Freeform 21"/>
            <p:cNvSpPr>
              <a:spLocks/>
            </p:cNvSpPr>
            <p:nvPr/>
          </p:nvSpPr>
          <p:spPr bwMode="auto">
            <a:xfrm>
              <a:off x="2088" y="1460"/>
              <a:ext cx="492" cy="222"/>
            </a:xfrm>
            <a:custGeom>
              <a:avLst/>
              <a:gdLst>
                <a:gd name="T0" fmla="*/ 471 w 501"/>
                <a:gd name="T1" fmla="*/ 145 h 226"/>
                <a:gd name="T2" fmla="*/ 461 w 501"/>
                <a:gd name="T3" fmla="*/ 124 h 226"/>
                <a:gd name="T4" fmla="*/ 459 w 501"/>
                <a:gd name="T5" fmla="*/ 120 h 226"/>
                <a:gd name="T6" fmla="*/ 458 w 501"/>
                <a:gd name="T7" fmla="*/ 120 h 226"/>
                <a:gd name="T8" fmla="*/ 452 w 501"/>
                <a:gd name="T9" fmla="*/ 124 h 226"/>
                <a:gd name="T10" fmla="*/ 445 w 501"/>
                <a:gd name="T11" fmla="*/ 120 h 226"/>
                <a:gd name="T12" fmla="*/ 425 w 501"/>
                <a:gd name="T13" fmla="*/ 81 h 226"/>
                <a:gd name="T14" fmla="*/ 431 w 501"/>
                <a:gd name="T15" fmla="*/ 76 h 226"/>
                <a:gd name="T16" fmla="*/ 391 w 501"/>
                <a:gd name="T17" fmla="*/ 72 h 226"/>
                <a:gd name="T18" fmla="*/ 390 w 501"/>
                <a:gd name="T19" fmla="*/ 51 h 226"/>
                <a:gd name="T20" fmla="*/ 348 w 501"/>
                <a:gd name="T21" fmla="*/ 31 h 226"/>
                <a:gd name="T22" fmla="*/ 328 w 501"/>
                <a:gd name="T23" fmla="*/ 30 h 226"/>
                <a:gd name="T24" fmla="*/ 319 w 501"/>
                <a:gd name="T25" fmla="*/ 33 h 226"/>
                <a:gd name="T26" fmla="*/ 301 w 501"/>
                <a:gd name="T27" fmla="*/ 31 h 226"/>
                <a:gd name="T28" fmla="*/ 286 w 501"/>
                <a:gd name="T29" fmla="*/ 0 h 226"/>
                <a:gd name="T30" fmla="*/ 249 w 501"/>
                <a:gd name="T31" fmla="*/ 37 h 226"/>
                <a:gd name="T32" fmla="*/ 225 w 501"/>
                <a:gd name="T33" fmla="*/ 25 h 226"/>
                <a:gd name="T34" fmla="*/ 167 w 501"/>
                <a:gd name="T35" fmla="*/ 42 h 226"/>
                <a:gd name="T36" fmla="*/ 149 w 501"/>
                <a:gd name="T37" fmla="*/ 40 h 226"/>
                <a:gd name="T38" fmla="*/ 120 w 501"/>
                <a:gd name="T39" fmla="*/ 71 h 226"/>
                <a:gd name="T40" fmla="*/ 107 w 501"/>
                <a:gd name="T41" fmla="*/ 111 h 226"/>
                <a:gd name="T42" fmla="*/ 115 w 501"/>
                <a:gd name="T43" fmla="*/ 128 h 226"/>
                <a:gd name="T44" fmla="*/ 100 w 501"/>
                <a:gd name="T45" fmla="*/ 130 h 226"/>
                <a:gd name="T46" fmla="*/ 80 w 501"/>
                <a:gd name="T47" fmla="*/ 133 h 226"/>
                <a:gd name="T48" fmla="*/ 49 w 501"/>
                <a:gd name="T49" fmla="*/ 139 h 226"/>
                <a:gd name="T50" fmla="*/ 42 w 501"/>
                <a:gd name="T51" fmla="*/ 152 h 226"/>
                <a:gd name="T52" fmla="*/ 0 w 501"/>
                <a:gd name="T53" fmla="*/ 186 h 226"/>
                <a:gd name="T54" fmla="*/ 4 w 501"/>
                <a:gd name="T55" fmla="*/ 212 h 226"/>
                <a:gd name="T56" fmla="*/ 39 w 501"/>
                <a:gd name="T57" fmla="*/ 222 h 226"/>
                <a:gd name="T58" fmla="*/ 78 w 501"/>
                <a:gd name="T59" fmla="*/ 208 h 226"/>
                <a:gd name="T60" fmla="*/ 137 w 501"/>
                <a:gd name="T61" fmla="*/ 172 h 226"/>
                <a:gd name="T62" fmla="*/ 153 w 501"/>
                <a:gd name="T63" fmla="*/ 143 h 226"/>
                <a:gd name="T64" fmla="*/ 166 w 501"/>
                <a:gd name="T65" fmla="*/ 124 h 226"/>
                <a:gd name="T66" fmla="*/ 190 w 501"/>
                <a:gd name="T67" fmla="*/ 104 h 226"/>
                <a:gd name="T68" fmla="*/ 214 w 501"/>
                <a:gd name="T69" fmla="*/ 80 h 226"/>
                <a:gd name="T70" fmla="*/ 232 w 501"/>
                <a:gd name="T71" fmla="*/ 64 h 226"/>
                <a:gd name="T72" fmla="*/ 254 w 501"/>
                <a:gd name="T73" fmla="*/ 58 h 226"/>
                <a:gd name="T74" fmla="*/ 277 w 501"/>
                <a:gd name="T75" fmla="*/ 64 h 226"/>
                <a:gd name="T76" fmla="*/ 286 w 501"/>
                <a:gd name="T77" fmla="*/ 76 h 226"/>
                <a:gd name="T78" fmla="*/ 324 w 501"/>
                <a:gd name="T79" fmla="*/ 78 h 226"/>
                <a:gd name="T80" fmla="*/ 335 w 501"/>
                <a:gd name="T81" fmla="*/ 93 h 226"/>
                <a:gd name="T82" fmla="*/ 366 w 501"/>
                <a:gd name="T83" fmla="*/ 96 h 226"/>
                <a:gd name="T84" fmla="*/ 420 w 501"/>
                <a:gd name="T85" fmla="*/ 145 h 226"/>
                <a:gd name="T86" fmla="*/ 433 w 501"/>
                <a:gd name="T87" fmla="*/ 164 h 226"/>
                <a:gd name="T88" fmla="*/ 458 w 501"/>
                <a:gd name="T89" fmla="*/ 161 h 226"/>
                <a:gd name="T90" fmla="*/ 458 w 501"/>
                <a:gd name="T91" fmla="*/ 158 h 226"/>
                <a:gd name="T92" fmla="*/ 461 w 501"/>
                <a:gd name="T93" fmla="*/ 155 h 226"/>
                <a:gd name="T94" fmla="*/ 475 w 501"/>
                <a:gd name="T95" fmla="*/ 170 h 226"/>
                <a:gd name="T96" fmla="*/ 492 w 501"/>
                <a:gd name="T97" fmla="*/ 178 h 226"/>
                <a:gd name="T98" fmla="*/ 471 w 501"/>
                <a:gd name="T99" fmla="*/ 145 h 22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01" h="226">
                  <a:moveTo>
                    <a:pt x="480" y="148"/>
                  </a:moveTo>
                  <a:lnTo>
                    <a:pt x="480" y="148"/>
                  </a:lnTo>
                  <a:lnTo>
                    <a:pt x="473" y="136"/>
                  </a:lnTo>
                  <a:lnTo>
                    <a:pt x="469" y="126"/>
                  </a:lnTo>
                  <a:lnTo>
                    <a:pt x="467" y="122"/>
                  </a:lnTo>
                  <a:lnTo>
                    <a:pt x="467" y="121"/>
                  </a:lnTo>
                  <a:lnTo>
                    <a:pt x="466" y="122"/>
                  </a:lnTo>
                  <a:lnTo>
                    <a:pt x="460" y="126"/>
                  </a:lnTo>
                  <a:lnTo>
                    <a:pt x="457" y="125"/>
                  </a:lnTo>
                  <a:lnTo>
                    <a:pt x="453" y="122"/>
                  </a:lnTo>
                  <a:lnTo>
                    <a:pt x="442" y="111"/>
                  </a:lnTo>
                  <a:lnTo>
                    <a:pt x="433" y="82"/>
                  </a:lnTo>
                  <a:lnTo>
                    <a:pt x="444" y="84"/>
                  </a:lnTo>
                  <a:lnTo>
                    <a:pt x="439" y="77"/>
                  </a:lnTo>
                  <a:lnTo>
                    <a:pt x="416" y="73"/>
                  </a:lnTo>
                  <a:lnTo>
                    <a:pt x="398" y="73"/>
                  </a:lnTo>
                  <a:lnTo>
                    <a:pt x="384" y="70"/>
                  </a:lnTo>
                  <a:lnTo>
                    <a:pt x="397" y="52"/>
                  </a:lnTo>
                  <a:lnTo>
                    <a:pt x="382" y="41"/>
                  </a:lnTo>
                  <a:lnTo>
                    <a:pt x="354" y="32"/>
                  </a:lnTo>
                  <a:lnTo>
                    <a:pt x="334" y="31"/>
                  </a:lnTo>
                  <a:lnTo>
                    <a:pt x="328" y="33"/>
                  </a:lnTo>
                  <a:lnTo>
                    <a:pt x="325" y="34"/>
                  </a:lnTo>
                  <a:lnTo>
                    <a:pt x="322" y="34"/>
                  </a:lnTo>
                  <a:lnTo>
                    <a:pt x="307" y="32"/>
                  </a:lnTo>
                  <a:lnTo>
                    <a:pt x="305" y="7"/>
                  </a:lnTo>
                  <a:lnTo>
                    <a:pt x="291" y="0"/>
                  </a:lnTo>
                  <a:lnTo>
                    <a:pt x="275" y="13"/>
                  </a:lnTo>
                  <a:lnTo>
                    <a:pt x="254" y="38"/>
                  </a:lnTo>
                  <a:lnTo>
                    <a:pt x="246" y="23"/>
                  </a:lnTo>
                  <a:lnTo>
                    <a:pt x="229" y="25"/>
                  </a:lnTo>
                  <a:lnTo>
                    <a:pt x="203" y="38"/>
                  </a:lnTo>
                  <a:lnTo>
                    <a:pt x="170" y="43"/>
                  </a:lnTo>
                  <a:lnTo>
                    <a:pt x="156" y="27"/>
                  </a:lnTo>
                  <a:lnTo>
                    <a:pt x="152" y="41"/>
                  </a:lnTo>
                  <a:lnTo>
                    <a:pt x="138" y="66"/>
                  </a:lnTo>
                  <a:lnTo>
                    <a:pt x="122" y="72"/>
                  </a:lnTo>
                  <a:lnTo>
                    <a:pt x="117" y="95"/>
                  </a:lnTo>
                  <a:lnTo>
                    <a:pt x="109" y="113"/>
                  </a:lnTo>
                  <a:lnTo>
                    <a:pt x="124" y="120"/>
                  </a:lnTo>
                  <a:lnTo>
                    <a:pt x="117" y="130"/>
                  </a:lnTo>
                  <a:lnTo>
                    <a:pt x="106" y="126"/>
                  </a:lnTo>
                  <a:lnTo>
                    <a:pt x="102" y="132"/>
                  </a:lnTo>
                  <a:lnTo>
                    <a:pt x="95" y="141"/>
                  </a:lnTo>
                  <a:lnTo>
                    <a:pt x="81" y="135"/>
                  </a:lnTo>
                  <a:lnTo>
                    <a:pt x="63" y="141"/>
                  </a:lnTo>
                  <a:lnTo>
                    <a:pt x="50" y="141"/>
                  </a:lnTo>
                  <a:lnTo>
                    <a:pt x="50" y="148"/>
                  </a:lnTo>
                  <a:lnTo>
                    <a:pt x="43" y="155"/>
                  </a:lnTo>
                  <a:lnTo>
                    <a:pt x="13" y="184"/>
                  </a:lnTo>
                  <a:lnTo>
                    <a:pt x="0" y="189"/>
                  </a:lnTo>
                  <a:lnTo>
                    <a:pt x="0" y="196"/>
                  </a:lnTo>
                  <a:lnTo>
                    <a:pt x="4" y="216"/>
                  </a:lnTo>
                  <a:lnTo>
                    <a:pt x="18" y="225"/>
                  </a:lnTo>
                  <a:lnTo>
                    <a:pt x="40" y="226"/>
                  </a:lnTo>
                  <a:lnTo>
                    <a:pt x="54" y="214"/>
                  </a:lnTo>
                  <a:lnTo>
                    <a:pt x="79" y="212"/>
                  </a:lnTo>
                  <a:lnTo>
                    <a:pt x="135" y="187"/>
                  </a:lnTo>
                  <a:lnTo>
                    <a:pt x="140" y="175"/>
                  </a:lnTo>
                  <a:lnTo>
                    <a:pt x="142" y="159"/>
                  </a:lnTo>
                  <a:lnTo>
                    <a:pt x="156" y="146"/>
                  </a:lnTo>
                  <a:lnTo>
                    <a:pt x="160" y="133"/>
                  </a:lnTo>
                  <a:lnTo>
                    <a:pt x="169" y="126"/>
                  </a:lnTo>
                  <a:lnTo>
                    <a:pt x="189" y="125"/>
                  </a:lnTo>
                  <a:lnTo>
                    <a:pt x="193" y="106"/>
                  </a:lnTo>
                  <a:lnTo>
                    <a:pt x="209" y="81"/>
                  </a:lnTo>
                  <a:lnTo>
                    <a:pt x="218" y="81"/>
                  </a:lnTo>
                  <a:lnTo>
                    <a:pt x="227" y="77"/>
                  </a:lnTo>
                  <a:lnTo>
                    <a:pt x="236" y="65"/>
                  </a:lnTo>
                  <a:lnTo>
                    <a:pt x="252" y="63"/>
                  </a:lnTo>
                  <a:lnTo>
                    <a:pt x="259" y="59"/>
                  </a:lnTo>
                  <a:lnTo>
                    <a:pt x="271" y="59"/>
                  </a:lnTo>
                  <a:lnTo>
                    <a:pt x="282" y="65"/>
                  </a:lnTo>
                  <a:lnTo>
                    <a:pt x="282" y="73"/>
                  </a:lnTo>
                  <a:lnTo>
                    <a:pt x="291" y="77"/>
                  </a:lnTo>
                  <a:lnTo>
                    <a:pt x="300" y="72"/>
                  </a:lnTo>
                  <a:lnTo>
                    <a:pt x="330" y="79"/>
                  </a:lnTo>
                  <a:lnTo>
                    <a:pt x="334" y="91"/>
                  </a:lnTo>
                  <a:lnTo>
                    <a:pt x="341" y="95"/>
                  </a:lnTo>
                  <a:lnTo>
                    <a:pt x="348" y="90"/>
                  </a:lnTo>
                  <a:lnTo>
                    <a:pt x="373" y="98"/>
                  </a:lnTo>
                  <a:lnTo>
                    <a:pt x="389" y="116"/>
                  </a:lnTo>
                  <a:lnTo>
                    <a:pt x="428" y="148"/>
                  </a:lnTo>
                  <a:lnTo>
                    <a:pt x="435" y="155"/>
                  </a:lnTo>
                  <a:lnTo>
                    <a:pt x="441" y="167"/>
                  </a:lnTo>
                  <a:lnTo>
                    <a:pt x="462" y="178"/>
                  </a:lnTo>
                  <a:lnTo>
                    <a:pt x="466" y="164"/>
                  </a:lnTo>
                  <a:lnTo>
                    <a:pt x="466" y="161"/>
                  </a:lnTo>
                  <a:lnTo>
                    <a:pt x="467" y="159"/>
                  </a:lnTo>
                  <a:lnTo>
                    <a:pt x="469" y="158"/>
                  </a:lnTo>
                  <a:lnTo>
                    <a:pt x="473" y="159"/>
                  </a:lnTo>
                  <a:lnTo>
                    <a:pt x="484" y="173"/>
                  </a:lnTo>
                  <a:lnTo>
                    <a:pt x="496" y="180"/>
                  </a:lnTo>
                  <a:lnTo>
                    <a:pt x="501" y="181"/>
                  </a:lnTo>
                  <a:lnTo>
                    <a:pt x="500" y="160"/>
                  </a:lnTo>
                  <a:lnTo>
                    <a:pt x="480" y="14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8" name="Freeform 22"/>
            <p:cNvSpPr>
              <a:spLocks/>
            </p:cNvSpPr>
            <p:nvPr/>
          </p:nvSpPr>
          <p:spPr bwMode="auto">
            <a:xfrm>
              <a:off x="2844" y="1968"/>
              <a:ext cx="514" cy="441"/>
            </a:xfrm>
            <a:custGeom>
              <a:avLst/>
              <a:gdLst>
                <a:gd name="T0" fmla="*/ 496 w 523"/>
                <a:gd name="T1" fmla="*/ 382 h 449"/>
                <a:gd name="T2" fmla="*/ 509 w 523"/>
                <a:gd name="T3" fmla="*/ 352 h 449"/>
                <a:gd name="T4" fmla="*/ 495 w 523"/>
                <a:gd name="T5" fmla="*/ 309 h 449"/>
                <a:gd name="T6" fmla="*/ 446 w 523"/>
                <a:gd name="T7" fmla="*/ 298 h 449"/>
                <a:gd name="T8" fmla="*/ 428 w 523"/>
                <a:gd name="T9" fmla="*/ 303 h 449"/>
                <a:gd name="T10" fmla="*/ 403 w 523"/>
                <a:gd name="T11" fmla="*/ 280 h 449"/>
                <a:gd name="T12" fmla="*/ 385 w 523"/>
                <a:gd name="T13" fmla="*/ 256 h 449"/>
                <a:gd name="T14" fmla="*/ 325 w 523"/>
                <a:gd name="T15" fmla="*/ 210 h 449"/>
                <a:gd name="T16" fmla="*/ 352 w 523"/>
                <a:gd name="T17" fmla="*/ 186 h 449"/>
                <a:gd name="T18" fmla="*/ 381 w 523"/>
                <a:gd name="T19" fmla="*/ 166 h 449"/>
                <a:gd name="T20" fmla="*/ 350 w 523"/>
                <a:gd name="T21" fmla="*/ 137 h 449"/>
                <a:gd name="T22" fmla="*/ 354 w 523"/>
                <a:gd name="T23" fmla="*/ 65 h 449"/>
                <a:gd name="T24" fmla="*/ 397 w 523"/>
                <a:gd name="T25" fmla="*/ 50 h 449"/>
                <a:gd name="T26" fmla="*/ 370 w 523"/>
                <a:gd name="T27" fmla="*/ 30 h 449"/>
                <a:gd name="T28" fmla="*/ 350 w 523"/>
                <a:gd name="T29" fmla="*/ 33 h 449"/>
                <a:gd name="T30" fmla="*/ 325 w 523"/>
                <a:gd name="T31" fmla="*/ 61 h 449"/>
                <a:gd name="T32" fmla="*/ 287 w 523"/>
                <a:gd name="T33" fmla="*/ 79 h 449"/>
                <a:gd name="T34" fmla="*/ 251 w 523"/>
                <a:gd name="T35" fmla="*/ 99 h 449"/>
                <a:gd name="T36" fmla="*/ 231 w 523"/>
                <a:gd name="T37" fmla="*/ 112 h 449"/>
                <a:gd name="T38" fmla="*/ 237 w 523"/>
                <a:gd name="T39" fmla="*/ 118 h 449"/>
                <a:gd name="T40" fmla="*/ 239 w 523"/>
                <a:gd name="T41" fmla="*/ 122 h 449"/>
                <a:gd name="T42" fmla="*/ 236 w 523"/>
                <a:gd name="T43" fmla="*/ 124 h 449"/>
                <a:gd name="T44" fmla="*/ 200 w 523"/>
                <a:gd name="T45" fmla="*/ 124 h 449"/>
                <a:gd name="T46" fmla="*/ 187 w 523"/>
                <a:gd name="T47" fmla="*/ 92 h 449"/>
                <a:gd name="T48" fmla="*/ 166 w 523"/>
                <a:gd name="T49" fmla="*/ 77 h 449"/>
                <a:gd name="T50" fmla="*/ 165 w 523"/>
                <a:gd name="T51" fmla="*/ 73 h 449"/>
                <a:gd name="T52" fmla="*/ 160 w 523"/>
                <a:gd name="T53" fmla="*/ 67 h 449"/>
                <a:gd name="T54" fmla="*/ 135 w 523"/>
                <a:gd name="T55" fmla="*/ 65 h 449"/>
                <a:gd name="T56" fmla="*/ 112 w 523"/>
                <a:gd name="T57" fmla="*/ 30 h 449"/>
                <a:gd name="T58" fmla="*/ 92 w 523"/>
                <a:gd name="T59" fmla="*/ 11 h 449"/>
                <a:gd name="T60" fmla="*/ 79 w 523"/>
                <a:gd name="T61" fmla="*/ 2 h 449"/>
                <a:gd name="T62" fmla="*/ 58 w 523"/>
                <a:gd name="T63" fmla="*/ 20 h 449"/>
                <a:gd name="T64" fmla="*/ 54 w 523"/>
                <a:gd name="T65" fmla="*/ 63 h 449"/>
                <a:gd name="T66" fmla="*/ 36 w 523"/>
                <a:gd name="T67" fmla="*/ 107 h 449"/>
                <a:gd name="T68" fmla="*/ 14 w 523"/>
                <a:gd name="T69" fmla="*/ 112 h 449"/>
                <a:gd name="T70" fmla="*/ 0 w 523"/>
                <a:gd name="T71" fmla="*/ 128 h 449"/>
                <a:gd name="T72" fmla="*/ 51 w 523"/>
                <a:gd name="T73" fmla="*/ 161 h 449"/>
                <a:gd name="T74" fmla="*/ 75 w 523"/>
                <a:gd name="T75" fmla="*/ 208 h 449"/>
                <a:gd name="T76" fmla="*/ 99 w 523"/>
                <a:gd name="T77" fmla="*/ 221 h 449"/>
                <a:gd name="T78" fmla="*/ 152 w 523"/>
                <a:gd name="T79" fmla="*/ 259 h 449"/>
                <a:gd name="T80" fmla="*/ 159 w 523"/>
                <a:gd name="T81" fmla="*/ 292 h 449"/>
                <a:gd name="T82" fmla="*/ 213 w 523"/>
                <a:gd name="T83" fmla="*/ 332 h 449"/>
                <a:gd name="T84" fmla="*/ 242 w 523"/>
                <a:gd name="T85" fmla="*/ 378 h 449"/>
                <a:gd name="T86" fmla="*/ 268 w 523"/>
                <a:gd name="T87" fmla="*/ 392 h 449"/>
                <a:gd name="T88" fmla="*/ 306 w 523"/>
                <a:gd name="T89" fmla="*/ 401 h 449"/>
                <a:gd name="T90" fmla="*/ 339 w 523"/>
                <a:gd name="T91" fmla="*/ 440 h 449"/>
                <a:gd name="T92" fmla="*/ 357 w 523"/>
                <a:gd name="T93" fmla="*/ 423 h 449"/>
                <a:gd name="T94" fmla="*/ 379 w 523"/>
                <a:gd name="T95" fmla="*/ 420 h 449"/>
                <a:gd name="T96" fmla="*/ 424 w 523"/>
                <a:gd name="T97" fmla="*/ 441 h 449"/>
                <a:gd name="T98" fmla="*/ 446 w 523"/>
                <a:gd name="T99" fmla="*/ 429 h 449"/>
                <a:gd name="T100" fmla="*/ 470 w 523"/>
                <a:gd name="T101" fmla="*/ 429 h 449"/>
                <a:gd name="T102" fmla="*/ 491 w 523"/>
                <a:gd name="T103" fmla="*/ 396 h 44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3" h="449">
                  <a:moveTo>
                    <a:pt x="500" y="403"/>
                  </a:moveTo>
                  <a:lnTo>
                    <a:pt x="505" y="389"/>
                  </a:lnTo>
                  <a:lnTo>
                    <a:pt x="523" y="381"/>
                  </a:lnTo>
                  <a:lnTo>
                    <a:pt x="518" y="358"/>
                  </a:lnTo>
                  <a:lnTo>
                    <a:pt x="514" y="328"/>
                  </a:lnTo>
                  <a:lnTo>
                    <a:pt x="504" y="315"/>
                  </a:lnTo>
                  <a:lnTo>
                    <a:pt x="467" y="301"/>
                  </a:lnTo>
                  <a:lnTo>
                    <a:pt x="454" y="303"/>
                  </a:lnTo>
                  <a:lnTo>
                    <a:pt x="449" y="315"/>
                  </a:lnTo>
                  <a:lnTo>
                    <a:pt x="435" y="308"/>
                  </a:lnTo>
                  <a:lnTo>
                    <a:pt x="411" y="301"/>
                  </a:lnTo>
                  <a:lnTo>
                    <a:pt x="410" y="285"/>
                  </a:lnTo>
                  <a:lnTo>
                    <a:pt x="392" y="283"/>
                  </a:lnTo>
                  <a:lnTo>
                    <a:pt x="392" y="261"/>
                  </a:lnTo>
                  <a:lnTo>
                    <a:pt x="372" y="246"/>
                  </a:lnTo>
                  <a:lnTo>
                    <a:pt x="331" y="214"/>
                  </a:lnTo>
                  <a:lnTo>
                    <a:pt x="336" y="194"/>
                  </a:lnTo>
                  <a:lnTo>
                    <a:pt x="358" y="189"/>
                  </a:lnTo>
                  <a:lnTo>
                    <a:pt x="390" y="193"/>
                  </a:lnTo>
                  <a:lnTo>
                    <a:pt x="388" y="169"/>
                  </a:lnTo>
                  <a:lnTo>
                    <a:pt x="367" y="155"/>
                  </a:lnTo>
                  <a:lnTo>
                    <a:pt x="356" y="139"/>
                  </a:lnTo>
                  <a:lnTo>
                    <a:pt x="354" y="101"/>
                  </a:lnTo>
                  <a:lnTo>
                    <a:pt x="360" y="66"/>
                  </a:lnTo>
                  <a:lnTo>
                    <a:pt x="390" y="64"/>
                  </a:lnTo>
                  <a:lnTo>
                    <a:pt x="404" y="51"/>
                  </a:lnTo>
                  <a:lnTo>
                    <a:pt x="395" y="32"/>
                  </a:lnTo>
                  <a:lnTo>
                    <a:pt x="376" y="31"/>
                  </a:lnTo>
                  <a:lnTo>
                    <a:pt x="367" y="47"/>
                  </a:lnTo>
                  <a:lnTo>
                    <a:pt x="356" y="34"/>
                  </a:lnTo>
                  <a:lnTo>
                    <a:pt x="340" y="40"/>
                  </a:lnTo>
                  <a:lnTo>
                    <a:pt x="331" y="62"/>
                  </a:lnTo>
                  <a:lnTo>
                    <a:pt x="299" y="66"/>
                  </a:lnTo>
                  <a:lnTo>
                    <a:pt x="292" y="80"/>
                  </a:lnTo>
                  <a:lnTo>
                    <a:pt x="275" y="89"/>
                  </a:lnTo>
                  <a:lnTo>
                    <a:pt x="255" y="101"/>
                  </a:lnTo>
                  <a:lnTo>
                    <a:pt x="244" y="103"/>
                  </a:lnTo>
                  <a:lnTo>
                    <a:pt x="235" y="114"/>
                  </a:lnTo>
                  <a:lnTo>
                    <a:pt x="241" y="120"/>
                  </a:lnTo>
                  <a:lnTo>
                    <a:pt x="243" y="122"/>
                  </a:lnTo>
                  <a:lnTo>
                    <a:pt x="243" y="124"/>
                  </a:lnTo>
                  <a:lnTo>
                    <a:pt x="242" y="125"/>
                  </a:lnTo>
                  <a:lnTo>
                    <a:pt x="240" y="126"/>
                  </a:lnTo>
                  <a:lnTo>
                    <a:pt x="233" y="126"/>
                  </a:lnTo>
                  <a:lnTo>
                    <a:pt x="203" y="126"/>
                  </a:lnTo>
                  <a:lnTo>
                    <a:pt x="196" y="116"/>
                  </a:lnTo>
                  <a:lnTo>
                    <a:pt x="190" y="94"/>
                  </a:lnTo>
                  <a:lnTo>
                    <a:pt x="174" y="101"/>
                  </a:lnTo>
                  <a:lnTo>
                    <a:pt x="169" y="78"/>
                  </a:lnTo>
                  <a:lnTo>
                    <a:pt x="168" y="74"/>
                  </a:lnTo>
                  <a:lnTo>
                    <a:pt x="166" y="71"/>
                  </a:lnTo>
                  <a:lnTo>
                    <a:pt x="163" y="68"/>
                  </a:lnTo>
                  <a:lnTo>
                    <a:pt x="158" y="66"/>
                  </a:lnTo>
                  <a:lnTo>
                    <a:pt x="137" y="66"/>
                  </a:lnTo>
                  <a:lnTo>
                    <a:pt x="117" y="57"/>
                  </a:lnTo>
                  <a:lnTo>
                    <a:pt x="114" y="31"/>
                  </a:lnTo>
                  <a:lnTo>
                    <a:pt x="99" y="18"/>
                  </a:lnTo>
                  <a:lnTo>
                    <a:pt x="94" y="11"/>
                  </a:lnTo>
                  <a:lnTo>
                    <a:pt x="96" y="0"/>
                  </a:lnTo>
                  <a:lnTo>
                    <a:pt x="80" y="2"/>
                  </a:lnTo>
                  <a:lnTo>
                    <a:pt x="72" y="20"/>
                  </a:lnTo>
                  <a:lnTo>
                    <a:pt x="59" y="20"/>
                  </a:lnTo>
                  <a:lnTo>
                    <a:pt x="61" y="41"/>
                  </a:lnTo>
                  <a:lnTo>
                    <a:pt x="55" y="64"/>
                  </a:lnTo>
                  <a:lnTo>
                    <a:pt x="25" y="89"/>
                  </a:lnTo>
                  <a:lnTo>
                    <a:pt x="37" y="109"/>
                  </a:lnTo>
                  <a:lnTo>
                    <a:pt x="27" y="114"/>
                  </a:lnTo>
                  <a:lnTo>
                    <a:pt x="14" y="114"/>
                  </a:lnTo>
                  <a:lnTo>
                    <a:pt x="0" y="119"/>
                  </a:lnTo>
                  <a:lnTo>
                    <a:pt x="0" y="130"/>
                  </a:lnTo>
                  <a:lnTo>
                    <a:pt x="27" y="141"/>
                  </a:lnTo>
                  <a:lnTo>
                    <a:pt x="52" y="164"/>
                  </a:lnTo>
                  <a:lnTo>
                    <a:pt x="61" y="189"/>
                  </a:lnTo>
                  <a:lnTo>
                    <a:pt x="76" y="212"/>
                  </a:lnTo>
                  <a:lnTo>
                    <a:pt x="89" y="225"/>
                  </a:lnTo>
                  <a:lnTo>
                    <a:pt x="101" y="225"/>
                  </a:lnTo>
                  <a:lnTo>
                    <a:pt x="124" y="237"/>
                  </a:lnTo>
                  <a:lnTo>
                    <a:pt x="155" y="264"/>
                  </a:lnTo>
                  <a:lnTo>
                    <a:pt x="162" y="285"/>
                  </a:lnTo>
                  <a:lnTo>
                    <a:pt x="162" y="297"/>
                  </a:lnTo>
                  <a:lnTo>
                    <a:pt x="178" y="306"/>
                  </a:lnTo>
                  <a:lnTo>
                    <a:pt x="217" y="338"/>
                  </a:lnTo>
                  <a:lnTo>
                    <a:pt x="226" y="358"/>
                  </a:lnTo>
                  <a:lnTo>
                    <a:pt x="246" y="385"/>
                  </a:lnTo>
                  <a:lnTo>
                    <a:pt x="257" y="387"/>
                  </a:lnTo>
                  <a:lnTo>
                    <a:pt x="273" y="399"/>
                  </a:lnTo>
                  <a:lnTo>
                    <a:pt x="288" y="399"/>
                  </a:lnTo>
                  <a:lnTo>
                    <a:pt x="311" y="408"/>
                  </a:lnTo>
                  <a:lnTo>
                    <a:pt x="331" y="444"/>
                  </a:lnTo>
                  <a:lnTo>
                    <a:pt x="345" y="448"/>
                  </a:lnTo>
                  <a:lnTo>
                    <a:pt x="352" y="439"/>
                  </a:lnTo>
                  <a:lnTo>
                    <a:pt x="363" y="431"/>
                  </a:lnTo>
                  <a:lnTo>
                    <a:pt x="376" y="431"/>
                  </a:lnTo>
                  <a:lnTo>
                    <a:pt x="386" y="428"/>
                  </a:lnTo>
                  <a:lnTo>
                    <a:pt x="419" y="439"/>
                  </a:lnTo>
                  <a:lnTo>
                    <a:pt x="431" y="449"/>
                  </a:lnTo>
                  <a:lnTo>
                    <a:pt x="453" y="449"/>
                  </a:lnTo>
                  <a:lnTo>
                    <a:pt x="454" y="437"/>
                  </a:lnTo>
                  <a:lnTo>
                    <a:pt x="462" y="435"/>
                  </a:lnTo>
                  <a:lnTo>
                    <a:pt x="478" y="437"/>
                  </a:lnTo>
                  <a:lnTo>
                    <a:pt x="500" y="428"/>
                  </a:lnTo>
                  <a:lnTo>
                    <a:pt x="500" y="403"/>
                  </a:lnTo>
                  <a:close/>
                </a:path>
              </a:pathLst>
            </a:custGeom>
            <a:solidFill>
              <a:srgbClr val="C0D94E"/>
            </a:solidFill>
            <a:ln w="3175">
              <a:solidFill>
                <a:schemeClr val="accent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49" name="Freeform 23"/>
            <p:cNvSpPr>
              <a:spLocks/>
            </p:cNvSpPr>
            <p:nvPr/>
          </p:nvSpPr>
          <p:spPr bwMode="auto">
            <a:xfrm>
              <a:off x="2513" y="1522"/>
              <a:ext cx="536" cy="573"/>
            </a:xfrm>
            <a:custGeom>
              <a:avLst/>
              <a:gdLst>
                <a:gd name="T0" fmla="*/ 357 w 545"/>
                <a:gd name="T1" fmla="*/ 557 h 584"/>
                <a:gd name="T2" fmla="*/ 355 w 545"/>
                <a:gd name="T3" fmla="*/ 533 h 584"/>
                <a:gd name="T4" fmla="*/ 390 w 545"/>
                <a:gd name="T5" fmla="*/ 486 h 584"/>
                <a:gd name="T6" fmla="*/ 401 w 545"/>
                <a:gd name="T7" fmla="*/ 465 h 584"/>
                <a:gd name="T8" fmla="*/ 425 w 545"/>
                <a:gd name="T9" fmla="*/ 445 h 584"/>
                <a:gd name="T10" fmla="*/ 441 w 545"/>
                <a:gd name="T11" fmla="*/ 407 h 584"/>
                <a:gd name="T12" fmla="*/ 454 w 545"/>
                <a:gd name="T13" fmla="*/ 345 h 584"/>
                <a:gd name="T14" fmla="*/ 479 w 545"/>
                <a:gd name="T15" fmla="*/ 342 h 584"/>
                <a:gd name="T16" fmla="*/ 463 w 545"/>
                <a:gd name="T17" fmla="*/ 305 h 584"/>
                <a:gd name="T18" fmla="*/ 470 w 545"/>
                <a:gd name="T19" fmla="*/ 268 h 584"/>
                <a:gd name="T20" fmla="*/ 470 w 545"/>
                <a:gd name="T21" fmla="*/ 266 h 584"/>
                <a:gd name="T22" fmla="*/ 472 w 545"/>
                <a:gd name="T23" fmla="*/ 264 h 584"/>
                <a:gd name="T24" fmla="*/ 480 w 545"/>
                <a:gd name="T25" fmla="*/ 263 h 584"/>
                <a:gd name="T26" fmla="*/ 497 w 545"/>
                <a:gd name="T27" fmla="*/ 253 h 584"/>
                <a:gd name="T28" fmla="*/ 504 w 545"/>
                <a:gd name="T29" fmla="*/ 242 h 584"/>
                <a:gd name="T30" fmla="*/ 532 w 545"/>
                <a:gd name="T31" fmla="*/ 218 h 584"/>
                <a:gd name="T32" fmla="*/ 535 w 545"/>
                <a:gd name="T33" fmla="*/ 204 h 584"/>
                <a:gd name="T34" fmla="*/ 534 w 545"/>
                <a:gd name="T35" fmla="*/ 200 h 584"/>
                <a:gd name="T36" fmla="*/ 528 w 545"/>
                <a:gd name="T37" fmla="*/ 201 h 584"/>
                <a:gd name="T38" fmla="*/ 476 w 545"/>
                <a:gd name="T39" fmla="*/ 197 h 584"/>
                <a:gd name="T40" fmla="*/ 373 w 545"/>
                <a:gd name="T41" fmla="*/ 139 h 584"/>
                <a:gd name="T42" fmla="*/ 382 w 545"/>
                <a:gd name="T43" fmla="*/ 111 h 584"/>
                <a:gd name="T44" fmla="*/ 341 w 545"/>
                <a:gd name="T45" fmla="*/ 101 h 584"/>
                <a:gd name="T46" fmla="*/ 338 w 545"/>
                <a:gd name="T47" fmla="*/ 97 h 584"/>
                <a:gd name="T48" fmla="*/ 327 w 545"/>
                <a:gd name="T49" fmla="*/ 87 h 584"/>
                <a:gd name="T50" fmla="*/ 290 w 545"/>
                <a:gd name="T51" fmla="*/ 99 h 584"/>
                <a:gd name="T52" fmla="*/ 281 w 545"/>
                <a:gd name="T53" fmla="*/ 115 h 584"/>
                <a:gd name="T54" fmla="*/ 259 w 545"/>
                <a:gd name="T55" fmla="*/ 122 h 584"/>
                <a:gd name="T56" fmla="*/ 219 w 545"/>
                <a:gd name="T57" fmla="*/ 101 h 584"/>
                <a:gd name="T58" fmla="*/ 155 w 545"/>
                <a:gd name="T59" fmla="*/ 78 h 584"/>
                <a:gd name="T60" fmla="*/ 125 w 545"/>
                <a:gd name="T61" fmla="*/ 47 h 584"/>
                <a:gd name="T62" fmla="*/ 90 w 545"/>
                <a:gd name="T63" fmla="*/ 29 h 584"/>
                <a:gd name="T64" fmla="*/ 66 w 545"/>
                <a:gd name="T65" fmla="*/ 21 h 584"/>
                <a:gd name="T66" fmla="*/ 32 w 545"/>
                <a:gd name="T67" fmla="*/ 0 h 584"/>
                <a:gd name="T68" fmla="*/ 11 w 545"/>
                <a:gd name="T69" fmla="*/ 21 h 584"/>
                <a:gd name="T70" fmla="*/ 0 w 545"/>
                <a:gd name="T71" fmla="*/ 19 h 584"/>
                <a:gd name="T72" fmla="*/ 9 w 545"/>
                <a:gd name="T73" fmla="*/ 47 h 584"/>
                <a:gd name="T74" fmla="*/ 24 w 545"/>
                <a:gd name="T75" fmla="*/ 61 h 584"/>
                <a:gd name="T76" fmla="*/ 32 w 545"/>
                <a:gd name="T77" fmla="*/ 58 h 584"/>
                <a:gd name="T78" fmla="*/ 33 w 545"/>
                <a:gd name="T79" fmla="*/ 57 h 584"/>
                <a:gd name="T80" fmla="*/ 35 w 545"/>
                <a:gd name="T81" fmla="*/ 62 h 584"/>
                <a:gd name="T82" fmla="*/ 39 w 545"/>
                <a:gd name="T83" fmla="*/ 72 h 584"/>
                <a:gd name="T84" fmla="*/ 66 w 545"/>
                <a:gd name="T85" fmla="*/ 95 h 584"/>
                <a:gd name="T86" fmla="*/ 73 w 545"/>
                <a:gd name="T87" fmla="*/ 117 h 584"/>
                <a:gd name="T88" fmla="*/ 108 w 545"/>
                <a:gd name="T89" fmla="*/ 157 h 584"/>
                <a:gd name="T90" fmla="*/ 111 w 545"/>
                <a:gd name="T91" fmla="*/ 208 h 584"/>
                <a:gd name="T92" fmla="*/ 118 w 545"/>
                <a:gd name="T93" fmla="*/ 275 h 584"/>
                <a:gd name="T94" fmla="*/ 136 w 545"/>
                <a:gd name="T95" fmla="*/ 294 h 584"/>
                <a:gd name="T96" fmla="*/ 160 w 545"/>
                <a:gd name="T97" fmla="*/ 334 h 584"/>
                <a:gd name="T98" fmla="*/ 149 w 545"/>
                <a:gd name="T99" fmla="*/ 405 h 584"/>
                <a:gd name="T100" fmla="*/ 164 w 545"/>
                <a:gd name="T101" fmla="*/ 414 h 584"/>
                <a:gd name="T102" fmla="*/ 201 w 545"/>
                <a:gd name="T103" fmla="*/ 414 h 584"/>
                <a:gd name="T104" fmla="*/ 199 w 545"/>
                <a:gd name="T105" fmla="*/ 451 h 584"/>
                <a:gd name="T106" fmla="*/ 234 w 545"/>
                <a:gd name="T107" fmla="*/ 472 h 584"/>
                <a:gd name="T108" fmla="*/ 266 w 545"/>
                <a:gd name="T109" fmla="*/ 501 h 584"/>
                <a:gd name="T110" fmla="*/ 283 w 545"/>
                <a:gd name="T111" fmla="*/ 526 h 584"/>
                <a:gd name="T112" fmla="*/ 279 w 545"/>
                <a:gd name="T113" fmla="*/ 535 h 584"/>
                <a:gd name="T114" fmla="*/ 283 w 545"/>
                <a:gd name="T115" fmla="*/ 564 h 584"/>
                <a:gd name="T116" fmla="*/ 330 w 545"/>
                <a:gd name="T117" fmla="*/ 573 h 584"/>
                <a:gd name="T118" fmla="*/ 344 w 545"/>
                <a:gd name="T119" fmla="*/ 557 h 5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45" h="584">
                  <a:moveTo>
                    <a:pt x="350" y="568"/>
                  </a:moveTo>
                  <a:lnTo>
                    <a:pt x="363" y="568"/>
                  </a:lnTo>
                  <a:lnTo>
                    <a:pt x="373" y="563"/>
                  </a:lnTo>
                  <a:lnTo>
                    <a:pt x="361" y="543"/>
                  </a:lnTo>
                  <a:lnTo>
                    <a:pt x="391" y="518"/>
                  </a:lnTo>
                  <a:lnTo>
                    <a:pt x="397" y="495"/>
                  </a:lnTo>
                  <a:lnTo>
                    <a:pt x="395" y="474"/>
                  </a:lnTo>
                  <a:lnTo>
                    <a:pt x="408" y="474"/>
                  </a:lnTo>
                  <a:lnTo>
                    <a:pt x="416" y="456"/>
                  </a:lnTo>
                  <a:lnTo>
                    <a:pt x="432" y="454"/>
                  </a:lnTo>
                  <a:lnTo>
                    <a:pt x="442" y="443"/>
                  </a:lnTo>
                  <a:lnTo>
                    <a:pt x="448" y="415"/>
                  </a:lnTo>
                  <a:lnTo>
                    <a:pt x="451" y="367"/>
                  </a:lnTo>
                  <a:lnTo>
                    <a:pt x="462" y="352"/>
                  </a:lnTo>
                  <a:lnTo>
                    <a:pt x="473" y="347"/>
                  </a:lnTo>
                  <a:lnTo>
                    <a:pt x="487" y="349"/>
                  </a:lnTo>
                  <a:lnTo>
                    <a:pt x="489" y="340"/>
                  </a:lnTo>
                  <a:lnTo>
                    <a:pt x="471" y="311"/>
                  </a:lnTo>
                  <a:lnTo>
                    <a:pt x="471" y="299"/>
                  </a:lnTo>
                  <a:lnTo>
                    <a:pt x="478" y="273"/>
                  </a:lnTo>
                  <a:lnTo>
                    <a:pt x="478" y="271"/>
                  </a:lnTo>
                  <a:lnTo>
                    <a:pt x="478" y="269"/>
                  </a:lnTo>
                  <a:lnTo>
                    <a:pt x="480" y="269"/>
                  </a:lnTo>
                  <a:lnTo>
                    <a:pt x="482" y="268"/>
                  </a:lnTo>
                  <a:lnTo>
                    <a:pt x="488" y="268"/>
                  </a:lnTo>
                  <a:lnTo>
                    <a:pt x="496" y="269"/>
                  </a:lnTo>
                  <a:lnTo>
                    <a:pt x="505" y="258"/>
                  </a:lnTo>
                  <a:lnTo>
                    <a:pt x="512" y="254"/>
                  </a:lnTo>
                  <a:lnTo>
                    <a:pt x="512" y="247"/>
                  </a:lnTo>
                  <a:lnTo>
                    <a:pt x="526" y="239"/>
                  </a:lnTo>
                  <a:lnTo>
                    <a:pt x="541" y="222"/>
                  </a:lnTo>
                  <a:lnTo>
                    <a:pt x="544" y="208"/>
                  </a:lnTo>
                  <a:lnTo>
                    <a:pt x="545" y="206"/>
                  </a:lnTo>
                  <a:lnTo>
                    <a:pt x="543" y="204"/>
                  </a:lnTo>
                  <a:lnTo>
                    <a:pt x="541" y="204"/>
                  </a:lnTo>
                  <a:lnTo>
                    <a:pt x="537" y="205"/>
                  </a:lnTo>
                  <a:lnTo>
                    <a:pt x="514" y="206"/>
                  </a:lnTo>
                  <a:lnTo>
                    <a:pt x="484" y="201"/>
                  </a:lnTo>
                  <a:lnTo>
                    <a:pt x="433" y="194"/>
                  </a:lnTo>
                  <a:lnTo>
                    <a:pt x="379" y="142"/>
                  </a:lnTo>
                  <a:lnTo>
                    <a:pt x="391" y="126"/>
                  </a:lnTo>
                  <a:lnTo>
                    <a:pt x="388" y="113"/>
                  </a:lnTo>
                  <a:lnTo>
                    <a:pt x="350" y="117"/>
                  </a:lnTo>
                  <a:lnTo>
                    <a:pt x="347" y="103"/>
                  </a:lnTo>
                  <a:lnTo>
                    <a:pt x="344" y="99"/>
                  </a:lnTo>
                  <a:lnTo>
                    <a:pt x="339" y="94"/>
                  </a:lnTo>
                  <a:lnTo>
                    <a:pt x="332" y="89"/>
                  </a:lnTo>
                  <a:lnTo>
                    <a:pt x="322" y="83"/>
                  </a:lnTo>
                  <a:lnTo>
                    <a:pt x="295" y="101"/>
                  </a:lnTo>
                  <a:lnTo>
                    <a:pt x="297" y="117"/>
                  </a:lnTo>
                  <a:lnTo>
                    <a:pt x="286" y="117"/>
                  </a:lnTo>
                  <a:lnTo>
                    <a:pt x="273" y="112"/>
                  </a:lnTo>
                  <a:lnTo>
                    <a:pt x="263" y="124"/>
                  </a:lnTo>
                  <a:lnTo>
                    <a:pt x="238" y="115"/>
                  </a:lnTo>
                  <a:lnTo>
                    <a:pt x="223" y="103"/>
                  </a:lnTo>
                  <a:lnTo>
                    <a:pt x="165" y="90"/>
                  </a:lnTo>
                  <a:lnTo>
                    <a:pt x="158" y="79"/>
                  </a:lnTo>
                  <a:lnTo>
                    <a:pt x="156" y="65"/>
                  </a:lnTo>
                  <a:lnTo>
                    <a:pt x="127" y="48"/>
                  </a:lnTo>
                  <a:lnTo>
                    <a:pt x="104" y="48"/>
                  </a:lnTo>
                  <a:lnTo>
                    <a:pt x="92" y="30"/>
                  </a:lnTo>
                  <a:lnTo>
                    <a:pt x="79" y="25"/>
                  </a:lnTo>
                  <a:lnTo>
                    <a:pt x="67" y="21"/>
                  </a:lnTo>
                  <a:lnTo>
                    <a:pt x="63" y="7"/>
                  </a:lnTo>
                  <a:lnTo>
                    <a:pt x="33" y="0"/>
                  </a:lnTo>
                  <a:lnTo>
                    <a:pt x="15" y="12"/>
                  </a:lnTo>
                  <a:lnTo>
                    <a:pt x="11" y="21"/>
                  </a:lnTo>
                  <a:lnTo>
                    <a:pt x="4" y="20"/>
                  </a:lnTo>
                  <a:lnTo>
                    <a:pt x="0" y="19"/>
                  </a:lnTo>
                  <a:lnTo>
                    <a:pt x="9" y="48"/>
                  </a:lnTo>
                  <a:lnTo>
                    <a:pt x="20" y="59"/>
                  </a:lnTo>
                  <a:lnTo>
                    <a:pt x="24" y="62"/>
                  </a:lnTo>
                  <a:lnTo>
                    <a:pt x="27" y="63"/>
                  </a:lnTo>
                  <a:lnTo>
                    <a:pt x="33" y="59"/>
                  </a:lnTo>
                  <a:lnTo>
                    <a:pt x="34" y="58"/>
                  </a:lnTo>
                  <a:lnTo>
                    <a:pt x="34" y="59"/>
                  </a:lnTo>
                  <a:lnTo>
                    <a:pt x="36" y="63"/>
                  </a:lnTo>
                  <a:lnTo>
                    <a:pt x="40" y="73"/>
                  </a:lnTo>
                  <a:lnTo>
                    <a:pt x="47" y="85"/>
                  </a:lnTo>
                  <a:lnTo>
                    <a:pt x="67" y="97"/>
                  </a:lnTo>
                  <a:lnTo>
                    <a:pt x="68" y="118"/>
                  </a:lnTo>
                  <a:lnTo>
                    <a:pt x="74" y="119"/>
                  </a:lnTo>
                  <a:lnTo>
                    <a:pt x="92" y="133"/>
                  </a:lnTo>
                  <a:lnTo>
                    <a:pt x="110" y="160"/>
                  </a:lnTo>
                  <a:lnTo>
                    <a:pt x="115" y="181"/>
                  </a:lnTo>
                  <a:lnTo>
                    <a:pt x="113" y="212"/>
                  </a:lnTo>
                  <a:lnTo>
                    <a:pt x="118" y="240"/>
                  </a:lnTo>
                  <a:lnTo>
                    <a:pt x="120" y="280"/>
                  </a:lnTo>
                  <a:lnTo>
                    <a:pt x="127" y="280"/>
                  </a:lnTo>
                  <a:lnTo>
                    <a:pt x="138" y="300"/>
                  </a:lnTo>
                  <a:lnTo>
                    <a:pt x="154" y="322"/>
                  </a:lnTo>
                  <a:lnTo>
                    <a:pt x="163" y="340"/>
                  </a:lnTo>
                  <a:lnTo>
                    <a:pt x="161" y="383"/>
                  </a:lnTo>
                  <a:lnTo>
                    <a:pt x="151" y="413"/>
                  </a:lnTo>
                  <a:lnTo>
                    <a:pt x="158" y="427"/>
                  </a:lnTo>
                  <a:lnTo>
                    <a:pt x="167" y="422"/>
                  </a:lnTo>
                  <a:lnTo>
                    <a:pt x="184" y="417"/>
                  </a:lnTo>
                  <a:lnTo>
                    <a:pt x="204" y="422"/>
                  </a:lnTo>
                  <a:lnTo>
                    <a:pt x="207" y="438"/>
                  </a:lnTo>
                  <a:lnTo>
                    <a:pt x="202" y="460"/>
                  </a:lnTo>
                  <a:lnTo>
                    <a:pt x="209" y="467"/>
                  </a:lnTo>
                  <a:lnTo>
                    <a:pt x="238" y="481"/>
                  </a:lnTo>
                  <a:lnTo>
                    <a:pt x="254" y="499"/>
                  </a:lnTo>
                  <a:lnTo>
                    <a:pt x="270" y="511"/>
                  </a:lnTo>
                  <a:lnTo>
                    <a:pt x="277" y="516"/>
                  </a:lnTo>
                  <a:lnTo>
                    <a:pt x="288" y="536"/>
                  </a:lnTo>
                  <a:lnTo>
                    <a:pt x="291" y="546"/>
                  </a:lnTo>
                  <a:lnTo>
                    <a:pt x="284" y="545"/>
                  </a:lnTo>
                  <a:lnTo>
                    <a:pt x="272" y="552"/>
                  </a:lnTo>
                  <a:lnTo>
                    <a:pt x="288" y="575"/>
                  </a:lnTo>
                  <a:lnTo>
                    <a:pt x="302" y="570"/>
                  </a:lnTo>
                  <a:lnTo>
                    <a:pt x="336" y="584"/>
                  </a:lnTo>
                  <a:lnTo>
                    <a:pt x="336" y="573"/>
                  </a:lnTo>
                  <a:lnTo>
                    <a:pt x="350" y="56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50" name="Freeform 24"/>
            <p:cNvSpPr>
              <a:spLocks/>
            </p:cNvSpPr>
            <p:nvPr/>
          </p:nvSpPr>
          <p:spPr bwMode="auto">
            <a:xfrm>
              <a:off x="1948" y="966"/>
              <a:ext cx="477" cy="632"/>
            </a:xfrm>
            <a:custGeom>
              <a:avLst/>
              <a:gdLst>
                <a:gd name="T0" fmla="*/ 432 w 485"/>
                <a:gd name="T1" fmla="*/ 396 h 644"/>
                <a:gd name="T2" fmla="*/ 375 w 485"/>
                <a:gd name="T3" fmla="*/ 390 h 644"/>
                <a:gd name="T4" fmla="*/ 382 w 485"/>
                <a:gd name="T5" fmla="*/ 308 h 644"/>
                <a:gd name="T6" fmla="*/ 406 w 485"/>
                <a:gd name="T7" fmla="*/ 303 h 644"/>
                <a:gd name="T8" fmla="*/ 390 w 485"/>
                <a:gd name="T9" fmla="*/ 221 h 644"/>
                <a:gd name="T10" fmla="*/ 382 w 485"/>
                <a:gd name="T11" fmla="*/ 187 h 644"/>
                <a:gd name="T12" fmla="*/ 382 w 485"/>
                <a:gd name="T13" fmla="*/ 144 h 644"/>
                <a:gd name="T14" fmla="*/ 408 w 485"/>
                <a:gd name="T15" fmla="*/ 113 h 644"/>
                <a:gd name="T16" fmla="*/ 404 w 485"/>
                <a:gd name="T17" fmla="*/ 99 h 644"/>
                <a:gd name="T18" fmla="*/ 389 w 485"/>
                <a:gd name="T19" fmla="*/ 82 h 644"/>
                <a:gd name="T20" fmla="*/ 381 w 485"/>
                <a:gd name="T21" fmla="*/ 70 h 644"/>
                <a:gd name="T22" fmla="*/ 368 w 485"/>
                <a:gd name="T23" fmla="*/ 62 h 644"/>
                <a:gd name="T24" fmla="*/ 363 w 485"/>
                <a:gd name="T25" fmla="*/ 57 h 644"/>
                <a:gd name="T26" fmla="*/ 373 w 485"/>
                <a:gd name="T27" fmla="*/ 30 h 644"/>
                <a:gd name="T28" fmla="*/ 359 w 485"/>
                <a:gd name="T29" fmla="*/ 0 h 644"/>
                <a:gd name="T30" fmla="*/ 331 w 485"/>
                <a:gd name="T31" fmla="*/ 26 h 644"/>
                <a:gd name="T32" fmla="*/ 298 w 485"/>
                <a:gd name="T33" fmla="*/ 48 h 644"/>
                <a:gd name="T34" fmla="*/ 295 w 485"/>
                <a:gd name="T35" fmla="*/ 62 h 644"/>
                <a:gd name="T36" fmla="*/ 304 w 485"/>
                <a:gd name="T37" fmla="*/ 86 h 644"/>
                <a:gd name="T38" fmla="*/ 289 w 485"/>
                <a:gd name="T39" fmla="*/ 100 h 644"/>
                <a:gd name="T40" fmla="*/ 268 w 485"/>
                <a:gd name="T41" fmla="*/ 124 h 644"/>
                <a:gd name="T42" fmla="*/ 257 w 485"/>
                <a:gd name="T43" fmla="*/ 129 h 644"/>
                <a:gd name="T44" fmla="*/ 244 w 485"/>
                <a:gd name="T45" fmla="*/ 160 h 644"/>
                <a:gd name="T46" fmla="*/ 222 w 485"/>
                <a:gd name="T47" fmla="*/ 237 h 644"/>
                <a:gd name="T48" fmla="*/ 196 w 485"/>
                <a:gd name="T49" fmla="*/ 236 h 644"/>
                <a:gd name="T50" fmla="*/ 191 w 485"/>
                <a:gd name="T51" fmla="*/ 226 h 644"/>
                <a:gd name="T52" fmla="*/ 178 w 485"/>
                <a:gd name="T53" fmla="*/ 225 h 644"/>
                <a:gd name="T54" fmla="*/ 123 w 485"/>
                <a:gd name="T55" fmla="*/ 237 h 644"/>
                <a:gd name="T56" fmla="*/ 97 w 485"/>
                <a:gd name="T57" fmla="*/ 240 h 644"/>
                <a:gd name="T58" fmla="*/ 95 w 485"/>
                <a:gd name="T59" fmla="*/ 245 h 644"/>
                <a:gd name="T60" fmla="*/ 100 w 485"/>
                <a:gd name="T61" fmla="*/ 263 h 644"/>
                <a:gd name="T62" fmla="*/ 111 w 485"/>
                <a:gd name="T63" fmla="*/ 272 h 644"/>
                <a:gd name="T64" fmla="*/ 96 w 485"/>
                <a:gd name="T65" fmla="*/ 290 h 644"/>
                <a:gd name="T66" fmla="*/ 89 w 485"/>
                <a:gd name="T67" fmla="*/ 313 h 644"/>
                <a:gd name="T68" fmla="*/ 56 w 485"/>
                <a:gd name="T69" fmla="*/ 326 h 644"/>
                <a:gd name="T70" fmla="*/ 4 w 485"/>
                <a:gd name="T71" fmla="*/ 365 h 644"/>
                <a:gd name="T72" fmla="*/ 18 w 485"/>
                <a:gd name="T73" fmla="*/ 382 h 644"/>
                <a:gd name="T74" fmla="*/ 46 w 485"/>
                <a:gd name="T75" fmla="*/ 415 h 644"/>
                <a:gd name="T76" fmla="*/ 59 w 485"/>
                <a:gd name="T77" fmla="*/ 431 h 644"/>
                <a:gd name="T78" fmla="*/ 71 w 485"/>
                <a:gd name="T79" fmla="*/ 441 h 644"/>
                <a:gd name="T80" fmla="*/ 76 w 485"/>
                <a:gd name="T81" fmla="*/ 448 h 644"/>
                <a:gd name="T82" fmla="*/ 56 w 485"/>
                <a:gd name="T83" fmla="*/ 473 h 644"/>
                <a:gd name="T84" fmla="*/ 33 w 485"/>
                <a:gd name="T85" fmla="*/ 557 h 644"/>
                <a:gd name="T86" fmla="*/ 72 w 485"/>
                <a:gd name="T87" fmla="*/ 585 h 644"/>
                <a:gd name="T88" fmla="*/ 82 w 485"/>
                <a:gd name="T89" fmla="*/ 597 h 644"/>
                <a:gd name="T90" fmla="*/ 170 w 485"/>
                <a:gd name="T91" fmla="*/ 621 h 644"/>
                <a:gd name="T92" fmla="*/ 191 w 485"/>
                <a:gd name="T93" fmla="*/ 608 h 644"/>
                <a:gd name="T94" fmla="*/ 192 w 485"/>
                <a:gd name="T95" fmla="*/ 617 h 644"/>
                <a:gd name="T96" fmla="*/ 219 w 485"/>
                <a:gd name="T97" fmla="*/ 626 h 644"/>
                <a:gd name="T98" fmla="*/ 255 w 485"/>
                <a:gd name="T99" fmla="*/ 621 h 644"/>
                <a:gd name="T100" fmla="*/ 260 w 485"/>
                <a:gd name="T101" fmla="*/ 564 h 644"/>
                <a:gd name="T102" fmla="*/ 307 w 485"/>
                <a:gd name="T103" fmla="*/ 536 h 644"/>
                <a:gd name="T104" fmla="*/ 389 w 485"/>
                <a:gd name="T105" fmla="*/ 531 h 644"/>
                <a:gd name="T106" fmla="*/ 442 w 485"/>
                <a:gd name="T107" fmla="*/ 525 h 644"/>
                <a:gd name="T108" fmla="*/ 462 w 485"/>
                <a:gd name="T109" fmla="*/ 526 h 64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85" h="644">
                  <a:moveTo>
                    <a:pt x="485" y="498"/>
                  </a:moveTo>
                  <a:lnTo>
                    <a:pt x="458" y="449"/>
                  </a:lnTo>
                  <a:lnTo>
                    <a:pt x="449" y="442"/>
                  </a:lnTo>
                  <a:lnTo>
                    <a:pt x="439" y="404"/>
                  </a:lnTo>
                  <a:lnTo>
                    <a:pt x="421" y="395"/>
                  </a:lnTo>
                  <a:lnTo>
                    <a:pt x="412" y="404"/>
                  </a:lnTo>
                  <a:lnTo>
                    <a:pt x="388" y="407"/>
                  </a:lnTo>
                  <a:lnTo>
                    <a:pt x="381" y="397"/>
                  </a:lnTo>
                  <a:lnTo>
                    <a:pt x="369" y="377"/>
                  </a:lnTo>
                  <a:lnTo>
                    <a:pt x="367" y="347"/>
                  </a:lnTo>
                  <a:lnTo>
                    <a:pt x="367" y="313"/>
                  </a:lnTo>
                  <a:lnTo>
                    <a:pt x="388" y="314"/>
                  </a:lnTo>
                  <a:lnTo>
                    <a:pt x="394" y="332"/>
                  </a:lnTo>
                  <a:lnTo>
                    <a:pt x="406" y="341"/>
                  </a:lnTo>
                  <a:lnTo>
                    <a:pt x="408" y="323"/>
                  </a:lnTo>
                  <a:lnTo>
                    <a:pt x="413" y="309"/>
                  </a:lnTo>
                  <a:lnTo>
                    <a:pt x="426" y="304"/>
                  </a:lnTo>
                  <a:lnTo>
                    <a:pt x="406" y="275"/>
                  </a:lnTo>
                  <a:lnTo>
                    <a:pt x="397" y="262"/>
                  </a:lnTo>
                  <a:lnTo>
                    <a:pt x="397" y="225"/>
                  </a:lnTo>
                  <a:lnTo>
                    <a:pt x="392" y="216"/>
                  </a:lnTo>
                  <a:lnTo>
                    <a:pt x="387" y="212"/>
                  </a:lnTo>
                  <a:lnTo>
                    <a:pt x="387" y="200"/>
                  </a:lnTo>
                  <a:lnTo>
                    <a:pt x="388" y="191"/>
                  </a:lnTo>
                  <a:lnTo>
                    <a:pt x="387" y="167"/>
                  </a:lnTo>
                  <a:lnTo>
                    <a:pt x="385" y="158"/>
                  </a:lnTo>
                  <a:lnTo>
                    <a:pt x="388" y="152"/>
                  </a:lnTo>
                  <a:lnTo>
                    <a:pt x="388" y="147"/>
                  </a:lnTo>
                  <a:lnTo>
                    <a:pt x="399" y="147"/>
                  </a:lnTo>
                  <a:lnTo>
                    <a:pt x="406" y="140"/>
                  </a:lnTo>
                  <a:lnTo>
                    <a:pt x="412" y="129"/>
                  </a:lnTo>
                  <a:lnTo>
                    <a:pt x="415" y="115"/>
                  </a:lnTo>
                  <a:lnTo>
                    <a:pt x="415" y="110"/>
                  </a:lnTo>
                  <a:lnTo>
                    <a:pt x="414" y="106"/>
                  </a:lnTo>
                  <a:lnTo>
                    <a:pt x="411" y="101"/>
                  </a:lnTo>
                  <a:lnTo>
                    <a:pt x="408" y="97"/>
                  </a:lnTo>
                  <a:lnTo>
                    <a:pt x="399" y="86"/>
                  </a:lnTo>
                  <a:lnTo>
                    <a:pt x="396" y="84"/>
                  </a:lnTo>
                  <a:lnTo>
                    <a:pt x="394" y="81"/>
                  </a:lnTo>
                  <a:lnTo>
                    <a:pt x="388" y="74"/>
                  </a:lnTo>
                  <a:lnTo>
                    <a:pt x="387" y="71"/>
                  </a:lnTo>
                  <a:lnTo>
                    <a:pt x="385" y="68"/>
                  </a:lnTo>
                  <a:lnTo>
                    <a:pt x="380" y="66"/>
                  </a:lnTo>
                  <a:lnTo>
                    <a:pt x="374" y="63"/>
                  </a:lnTo>
                  <a:lnTo>
                    <a:pt x="371" y="62"/>
                  </a:lnTo>
                  <a:lnTo>
                    <a:pt x="369" y="60"/>
                  </a:lnTo>
                  <a:lnTo>
                    <a:pt x="368" y="59"/>
                  </a:lnTo>
                  <a:lnTo>
                    <a:pt x="369" y="58"/>
                  </a:lnTo>
                  <a:lnTo>
                    <a:pt x="372" y="47"/>
                  </a:lnTo>
                  <a:lnTo>
                    <a:pt x="375" y="39"/>
                  </a:lnTo>
                  <a:lnTo>
                    <a:pt x="379" y="31"/>
                  </a:lnTo>
                  <a:lnTo>
                    <a:pt x="381" y="24"/>
                  </a:lnTo>
                  <a:lnTo>
                    <a:pt x="379" y="18"/>
                  </a:lnTo>
                  <a:lnTo>
                    <a:pt x="372" y="2"/>
                  </a:lnTo>
                  <a:lnTo>
                    <a:pt x="365" y="0"/>
                  </a:lnTo>
                  <a:lnTo>
                    <a:pt x="356" y="2"/>
                  </a:lnTo>
                  <a:lnTo>
                    <a:pt x="351" y="4"/>
                  </a:lnTo>
                  <a:lnTo>
                    <a:pt x="344" y="20"/>
                  </a:lnTo>
                  <a:lnTo>
                    <a:pt x="337" y="27"/>
                  </a:lnTo>
                  <a:lnTo>
                    <a:pt x="331" y="31"/>
                  </a:lnTo>
                  <a:lnTo>
                    <a:pt x="323" y="38"/>
                  </a:lnTo>
                  <a:lnTo>
                    <a:pt x="312" y="43"/>
                  </a:lnTo>
                  <a:lnTo>
                    <a:pt x="303" y="49"/>
                  </a:lnTo>
                  <a:lnTo>
                    <a:pt x="300" y="49"/>
                  </a:lnTo>
                  <a:lnTo>
                    <a:pt x="296" y="50"/>
                  </a:lnTo>
                  <a:lnTo>
                    <a:pt x="298" y="58"/>
                  </a:lnTo>
                  <a:lnTo>
                    <a:pt x="300" y="63"/>
                  </a:lnTo>
                  <a:lnTo>
                    <a:pt x="305" y="63"/>
                  </a:lnTo>
                  <a:lnTo>
                    <a:pt x="312" y="70"/>
                  </a:lnTo>
                  <a:lnTo>
                    <a:pt x="312" y="81"/>
                  </a:lnTo>
                  <a:lnTo>
                    <a:pt x="309" y="88"/>
                  </a:lnTo>
                  <a:lnTo>
                    <a:pt x="303" y="93"/>
                  </a:lnTo>
                  <a:lnTo>
                    <a:pt x="302" y="102"/>
                  </a:lnTo>
                  <a:lnTo>
                    <a:pt x="300" y="100"/>
                  </a:lnTo>
                  <a:lnTo>
                    <a:pt x="294" y="102"/>
                  </a:lnTo>
                  <a:lnTo>
                    <a:pt x="285" y="104"/>
                  </a:lnTo>
                  <a:lnTo>
                    <a:pt x="282" y="113"/>
                  </a:lnTo>
                  <a:lnTo>
                    <a:pt x="278" y="118"/>
                  </a:lnTo>
                  <a:lnTo>
                    <a:pt x="273" y="126"/>
                  </a:lnTo>
                  <a:lnTo>
                    <a:pt x="266" y="129"/>
                  </a:lnTo>
                  <a:lnTo>
                    <a:pt x="263" y="129"/>
                  </a:lnTo>
                  <a:lnTo>
                    <a:pt x="261" y="131"/>
                  </a:lnTo>
                  <a:lnTo>
                    <a:pt x="259" y="133"/>
                  </a:lnTo>
                  <a:lnTo>
                    <a:pt x="257" y="136"/>
                  </a:lnTo>
                  <a:lnTo>
                    <a:pt x="246" y="142"/>
                  </a:lnTo>
                  <a:lnTo>
                    <a:pt x="248" y="163"/>
                  </a:lnTo>
                  <a:lnTo>
                    <a:pt x="251" y="200"/>
                  </a:lnTo>
                  <a:lnTo>
                    <a:pt x="251" y="218"/>
                  </a:lnTo>
                  <a:lnTo>
                    <a:pt x="235" y="223"/>
                  </a:lnTo>
                  <a:lnTo>
                    <a:pt x="226" y="241"/>
                  </a:lnTo>
                  <a:lnTo>
                    <a:pt x="207" y="245"/>
                  </a:lnTo>
                  <a:lnTo>
                    <a:pt x="202" y="243"/>
                  </a:lnTo>
                  <a:lnTo>
                    <a:pt x="199" y="240"/>
                  </a:lnTo>
                  <a:lnTo>
                    <a:pt x="196" y="236"/>
                  </a:lnTo>
                  <a:lnTo>
                    <a:pt x="194" y="232"/>
                  </a:lnTo>
                  <a:lnTo>
                    <a:pt x="194" y="230"/>
                  </a:lnTo>
                  <a:lnTo>
                    <a:pt x="193" y="229"/>
                  </a:lnTo>
                  <a:lnTo>
                    <a:pt x="191" y="228"/>
                  </a:lnTo>
                  <a:lnTo>
                    <a:pt x="189" y="228"/>
                  </a:lnTo>
                  <a:lnTo>
                    <a:pt x="181" y="229"/>
                  </a:lnTo>
                  <a:lnTo>
                    <a:pt x="171" y="232"/>
                  </a:lnTo>
                  <a:lnTo>
                    <a:pt x="155" y="237"/>
                  </a:lnTo>
                  <a:lnTo>
                    <a:pt x="132" y="236"/>
                  </a:lnTo>
                  <a:lnTo>
                    <a:pt x="125" y="241"/>
                  </a:lnTo>
                  <a:lnTo>
                    <a:pt x="114" y="243"/>
                  </a:lnTo>
                  <a:lnTo>
                    <a:pt x="106" y="236"/>
                  </a:lnTo>
                  <a:lnTo>
                    <a:pt x="99" y="245"/>
                  </a:lnTo>
                  <a:lnTo>
                    <a:pt x="99" y="247"/>
                  </a:lnTo>
                  <a:lnTo>
                    <a:pt x="98" y="248"/>
                  </a:lnTo>
                  <a:lnTo>
                    <a:pt x="97" y="250"/>
                  </a:lnTo>
                  <a:lnTo>
                    <a:pt x="96" y="251"/>
                  </a:lnTo>
                  <a:lnTo>
                    <a:pt x="96" y="254"/>
                  </a:lnTo>
                  <a:lnTo>
                    <a:pt x="97" y="257"/>
                  </a:lnTo>
                  <a:lnTo>
                    <a:pt x="102" y="268"/>
                  </a:lnTo>
                  <a:lnTo>
                    <a:pt x="110" y="273"/>
                  </a:lnTo>
                  <a:lnTo>
                    <a:pt x="112" y="276"/>
                  </a:lnTo>
                  <a:lnTo>
                    <a:pt x="113" y="277"/>
                  </a:lnTo>
                  <a:lnTo>
                    <a:pt x="113" y="278"/>
                  </a:lnTo>
                  <a:lnTo>
                    <a:pt x="112" y="279"/>
                  </a:lnTo>
                  <a:lnTo>
                    <a:pt x="100" y="282"/>
                  </a:lnTo>
                  <a:lnTo>
                    <a:pt x="98" y="296"/>
                  </a:lnTo>
                  <a:lnTo>
                    <a:pt x="95" y="314"/>
                  </a:lnTo>
                  <a:lnTo>
                    <a:pt x="93" y="318"/>
                  </a:lnTo>
                  <a:lnTo>
                    <a:pt x="91" y="319"/>
                  </a:lnTo>
                  <a:lnTo>
                    <a:pt x="88" y="319"/>
                  </a:lnTo>
                  <a:lnTo>
                    <a:pt x="84" y="316"/>
                  </a:lnTo>
                  <a:lnTo>
                    <a:pt x="57" y="316"/>
                  </a:lnTo>
                  <a:lnTo>
                    <a:pt x="57" y="332"/>
                  </a:lnTo>
                  <a:lnTo>
                    <a:pt x="47" y="345"/>
                  </a:lnTo>
                  <a:lnTo>
                    <a:pt x="0" y="345"/>
                  </a:lnTo>
                  <a:lnTo>
                    <a:pt x="0" y="357"/>
                  </a:lnTo>
                  <a:lnTo>
                    <a:pt x="4" y="372"/>
                  </a:lnTo>
                  <a:lnTo>
                    <a:pt x="11" y="380"/>
                  </a:lnTo>
                  <a:lnTo>
                    <a:pt x="15" y="385"/>
                  </a:lnTo>
                  <a:lnTo>
                    <a:pt x="18" y="389"/>
                  </a:lnTo>
                  <a:lnTo>
                    <a:pt x="20" y="393"/>
                  </a:lnTo>
                  <a:lnTo>
                    <a:pt x="22" y="398"/>
                  </a:lnTo>
                  <a:lnTo>
                    <a:pt x="22" y="417"/>
                  </a:lnTo>
                  <a:lnTo>
                    <a:pt x="47" y="423"/>
                  </a:lnTo>
                  <a:lnTo>
                    <a:pt x="64" y="424"/>
                  </a:lnTo>
                  <a:lnTo>
                    <a:pt x="56" y="432"/>
                  </a:lnTo>
                  <a:lnTo>
                    <a:pt x="60" y="439"/>
                  </a:lnTo>
                  <a:lnTo>
                    <a:pt x="64" y="444"/>
                  </a:lnTo>
                  <a:lnTo>
                    <a:pt x="68" y="447"/>
                  </a:lnTo>
                  <a:lnTo>
                    <a:pt x="72" y="449"/>
                  </a:lnTo>
                  <a:lnTo>
                    <a:pt x="73" y="450"/>
                  </a:lnTo>
                  <a:lnTo>
                    <a:pt x="75" y="451"/>
                  </a:lnTo>
                  <a:lnTo>
                    <a:pt x="76" y="453"/>
                  </a:lnTo>
                  <a:lnTo>
                    <a:pt x="77" y="456"/>
                  </a:lnTo>
                  <a:lnTo>
                    <a:pt x="78" y="464"/>
                  </a:lnTo>
                  <a:lnTo>
                    <a:pt x="77" y="474"/>
                  </a:lnTo>
                  <a:lnTo>
                    <a:pt x="68" y="483"/>
                  </a:lnTo>
                  <a:lnTo>
                    <a:pt x="57" y="482"/>
                  </a:lnTo>
                  <a:lnTo>
                    <a:pt x="47" y="492"/>
                  </a:lnTo>
                  <a:lnTo>
                    <a:pt x="47" y="508"/>
                  </a:lnTo>
                  <a:lnTo>
                    <a:pt x="32" y="519"/>
                  </a:lnTo>
                  <a:lnTo>
                    <a:pt x="34" y="568"/>
                  </a:lnTo>
                  <a:lnTo>
                    <a:pt x="47" y="568"/>
                  </a:lnTo>
                  <a:lnTo>
                    <a:pt x="50" y="584"/>
                  </a:lnTo>
                  <a:lnTo>
                    <a:pt x="57" y="593"/>
                  </a:lnTo>
                  <a:lnTo>
                    <a:pt x="73" y="596"/>
                  </a:lnTo>
                  <a:lnTo>
                    <a:pt x="78" y="598"/>
                  </a:lnTo>
                  <a:lnTo>
                    <a:pt x="81" y="602"/>
                  </a:lnTo>
                  <a:lnTo>
                    <a:pt x="83" y="608"/>
                  </a:lnTo>
                  <a:lnTo>
                    <a:pt x="84" y="616"/>
                  </a:lnTo>
                  <a:lnTo>
                    <a:pt x="108" y="619"/>
                  </a:lnTo>
                  <a:lnTo>
                    <a:pt x="137" y="631"/>
                  </a:lnTo>
                  <a:lnTo>
                    <a:pt x="173" y="633"/>
                  </a:lnTo>
                  <a:lnTo>
                    <a:pt x="176" y="619"/>
                  </a:lnTo>
                  <a:lnTo>
                    <a:pt x="192" y="619"/>
                  </a:lnTo>
                  <a:lnTo>
                    <a:pt x="194" y="620"/>
                  </a:lnTo>
                  <a:lnTo>
                    <a:pt x="195" y="620"/>
                  </a:lnTo>
                  <a:lnTo>
                    <a:pt x="196" y="622"/>
                  </a:lnTo>
                  <a:lnTo>
                    <a:pt x="196" y="623"/>
                  </a:lnTo>
                  <a:lnTo>
                    <a:pt x="195" y="629"/>
                  </a:lnTo>
                  <a:lnTo>
                    <a:pt x="192" y="635"/>
                  </a:lnTo>
                  <a:lnTo>
                    <a:pt x="192" y="644"/>
                  </a:lnTo>
                  <a:lnTo>
                    <a:pt x="205" y="644"/>
                  </a:lnTo>
                  <a:lnTo>
                    <a:pt x="223" y="638"/>
                  </a:lnTo>
                  <a:lnTo>
                    <a:pt x="237" y="644"/>
                  </a:lnTo>
                  <a:lnTo>
                    <a:pt x="244" y="635"/>
                  </a:lnTo>
                  <a:lnTo>
                    <a:pt x="248" y="629"/>
                  </a:lnTo>
                  <a:lnTo>
                    <a:pt x="259" y="633"/>
                  </a:lnTo>
                  <a:lnTo>
                    <a:pt x="266" y="623"/>
                  </a:lnTo>
                  <a:lnTo>
                    <a:pt x="251" y="616"/>
                  </a:lnTo>
                  <a:lnTo>
                    <a:pt x="259" y="598"/>
                  </a:lnTo>
                  <a:lnTo>
                    <a:pt x="264" y="575"/>
                  </a:lnTo>
                  <a:lnTo>
                    <a:pt x="280" y="569"/>
                  </a:lnTo>
                  <a:lnTo>
                    <a:pt x="294" y="544"/>
                  </a:lnTo>
                  <a:lnTo>
                    <a:pt x="298" y="530"/>
                  </a:lnTo>
                  <a:lnTo>
                    <a:pt x="312" y="546"/>
                  </a:lnTo>
                  <a:lnTo>
                    <a:pt x="345" y="541"/>
                  </a:lnTo>
                  <a:lnTo>
                    <a:pt x="371" y="528"/>
                  </a:lnTo>
                  <a:lnTo>
                    <a:pt x="388" y="526"/>
                  </a:lnTo>
                  <a:lnTo>
                    <a:pt x="396" y="541"/>
                  </a:lnTo>
                  <a:lnTo>
                    <a:pt x="417" y="516"/>
                  </a:lnTo>
                  <a:lnTo>
                    <a:pt x="433" y="503"/>
                  </a:lnTo>
                  <a:lnTo>
                    <a:pt x="447" y="510"/>
                  </a:lnTo>
                  <a:lnTo>
                    <a:pt x="449" y="535"/>
                  </a:lnTo>
                  <a:lnTo>
                    <a:pt x="464" y="537"/>
                  </a:lnTo>
                  <a:lnTo>
                    <a:pt x="467" y="537"/>
                  </a:lnTo>
                  <a:lnTo>
                    <a:pt x="470" y="536"/>
                  </a:lnTo>
                  <a:lnTo>
                    <a:pt x="476" y="534"/>
                  </a:lnTo>
                  <a:lnTo>
                    <a:pt x="474" y="507"/>
                  </a:lnTo>
                  <a:lnTo>
                    <a:pt x="485" y="49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51" name="Freeform 25"/>
            <p:cNvSpPr>
              <a:spLocks/>
            </p:cNvSpPr>
            <p:nvPr/>
          </p:nvSpPr>
          <p:spPr bwMode="auto">
            <a:xfrm>
              <a:off x="2000" y="1090"/>
              <a:ext cx="194" cy="116"/>
            </a:xfrm>
            <a:custGeom>
              <a:avLst/>
              <a:gdLst>
                <a:gd name="T0" fmla="*/ 71 w 198"/>
                <a:gd name="T1" fmla="*/ 112 h 119"/>
                <a:gd name="T2" fmla="*/ 100 w 198"/>
                <a:gd name="T3" fmla="*/ 108 h 119"/>
                <a:gd name="T4" fmla="*/ 116 w 198"/>
                <a:gd name="T5" fmla="*/ 103 h 119"/>
                <a:gd name="T6" fmla="*/ 133 w 198"/>
                <a:gd name="T7" fmla="*/ 99 h 119"/>
                <a:gd name="T8" fmla="*/ 137 w 198"/>
                <a:gd name="T9" fmla="*/ 100 h 119"/>
                <a:gd name="T10" fmla="*/ 138 w 198"/>
                <a:gd name="T11" fmla="*/ 103 h 119"/>
                <a:gd name="T12" fmla="*/ 140 w 198"/>
                <a:gd name="T13" fmla="*/ 107 h 119"/>
                <a:gd name="T14" fmla="*/ 146 w 198"/>
                <a:gd name="T15" fmla="*/ 114 h 119"/>
                <a:gd name="T16" fmla="*/ 170 w 198"/>
                <a:gd name="T17" fmla="*/ 112 h 119"/>
                <a:gd name="T18" fmla="*/ 194 w 198"/>
                <a:gd name="T19" fmla="*/ 90 h 119"/>
                <a:gd name="T20" fmla="*/ 191 w 198"/>
                <a:gd name="T21" fmla="*/ 36 h 119"/>
                <a:gd name="T22" fmla="*/ 177 w 198"/>
                <a:gd name="T23" fmla="*/ 16 h 119"/>
                <a:gd name="T24" fmla="*/ 173 w 198"/>
                <a:gd name="T25" fmla="*/ 16 h 119"/>
                <a:gd name="T26" fmla="*/ 170 w 198"/>
                <a:gd name="T27" fmla="*/ 14 h 119"/>
                <a:gd name="T28" fmla="*/ 165 w 198"/>
                <a:gd name="T29" fmla="*/ 3 h 119"/>
                <a:gd name="T30" fmla="*/ 135 w 198"/>
                <a:gd name="T31" fmla="*/ 0 h 119"/>
                <a:gd name="T32" fmla="*/ 122 w 198"/>
                <a:gd name="T33" fmla="*/ 5 h 119"/>
                <a:gd name="T34" fmla="*/ 86 w 198"/>
                <a:gd name="T35" fmla="*/ 10 h 119"/>
                <a:gd name="T36" fmla="*/ 78 w 198"/>
                <a:gd name="T37" fmla="*/ 19 h 119"/>
                <a:gd name="T38" fmla="*/ 76 w 198"/>
                <a:gd name="T39" fmla="*/ 22 h 119"/>
                <a:gd name="T40" fmla="*/ 73 w 198"/>
                <a:gd name="T41" fmla="*/ 22 h 119"/>
                <a:gd name="T42" fmla="*/ 56 w 198"/>
                <a:gd name="T43" fmla="*/ 20 h 119"/>
                <a:gd name="T44" fmla="*/ 54 w 198"/>
                <a:gd name="T45" fmla="*/ 8 h 119"/>
                <a:gd name="T46" fmla="*/ 52 w 198"/>
                <a:gd name="T47" fmla="*/ 3 h 119"/>
                <a:gd name="T48" fmla="*/ 46 w 198"/>
                <a:gd name="T49" fmla="*/ 3 h 119"/>
                <a:gd name="T50" fmla="*/ 17 w 198"/>
                <a:gd name="T51" fmla="*/ 25 h 119"/>
                <a:gd name="T52" fmla="*/ 3 w 198"/>
                <a:gd name="T53" fmla="*/ 31 h 119"/>
                <a:gd name="T54" fmla="*/ 3 w 198"/>
                <a:gd name="T55" fmla="*/ 40 h 119"/>
                <a:gd name="T56" fmla="*/ 0 w 198"/>
                <a:gd name="T57" fmla="*/ 47 h 119"/>
                <a:gd name="T58" fmla="*/ 3 w 198"/>
                <a:gd name="T59" fmla="*/ 58 h 119"/>
                <a:gd name="T60" fmla="*/ 8 w 198"/>
                <a:gd name="T61" fmla="*/ 74 h 119"/>
                <a:gd name="T62" fmla="*/ 8 w 198"/>
                <a:gd name="T63" fmla="*/ 76 h 119"/>
                <a:gd name="T64" fmla="*/ 10 w 198"/>
                <a:gd name="T65" fmla="*/ 78 h 119"/>
                <a:gd name="T66" fmla="*/ 24 w 198"/>
                <a:gd name="T67" fmla="*/ 77 h 119"/>
                <a:gd name="T68" fmla="*/ 27 w 198"/>
                <a:gd name="T69" fmla="*/ 79 h 119"/>
                <a:gd name="T70" fmla="*/ 28 w 198"/>
                <a:gd name="T71" fmla="*/ 81 h 119"/>
                <a:gd name="T72" fmla="*/ 24 w 198"/>
                <a:gd name="T73" fmla="*/ 84 h 119"/>
                <a:gd name="T74" fmla="*/ 24 w 198"/>
                <a:gd name="T75" fmla="*/ 88 h 119"/>
                <a:gd name="T76" fmla="*/ 24 w 198"/>
                <a:gd name="T77" fmla="*/ 94 h 119"/>
                <a:gd name="T78" fmla="*/ 27 w 198"/>
                <a:gd name="T79" fmla="*/ 105 h 119"/>
                <a:gd name="T80" fmla="*/ 29 w 198"/>
                <a:gd name="T81" fmla="*/ 109 h 119"/>
                <a:gd name="T82" fmla="*/ 32 w 198"/>
                <a:gd name="T83" fmla="*/ 108 h 119"/>
                <a:gd name="T84" fmla="*/ 43 w 198"/>
                <a:gd name="T85" fmla="*/ 112 h 119"/>
                <a:gd name="T86" fmla="*/ 45 w 198"/>
                <a:gd name="T87" fmla="*/ 116 h 119"/>
                <a:gd name="T88" fmla="*/ 60 w 198"/>
                <a:gd name="T89" fmla="*/ 114 h 11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98" h="119">
                  <a:moveTo>
                    <a:pt x="61" y="117"/>
                  </a:moveTo>
                  <a:lnTo>
                    <a:pt x="72" y="115"/>
                  </a:lnTo>
                  <a:lnTo>
                    <a:pt x="79" y="110"/>
                  </a:lnTo>
                  <a:lnTo>
                    <a:pt x="102" y="111"/>
                  </a:lnTo>
                  <a:lnTo>
                    <a:pt x="118" y="106"/>
                  </a:lnTo>
                  <a:lnTo>
                    <a:pt x="128" y="103"/>
                  </a:lnTo>
                  <a:lnTo>
                    <a:pt x="136" y="102"/>
                  </a:lnTo>
                  <a:lnTo>
                    <a:pt x="138" y="102"/>
                  </a:lnTo>
                  <a:lnTo>
                    <a:pt x="140" y="103"/>
                  </a:lnTo>
                  <a:lnTo>
                    <a:pt x="141" y="104"/>
                  </a:lnTo>
                  <a:lnTo>
                    <a:pt x="141" y="106"/>
                  </a:lnTo>
                  <a:lnTo>
                    <a:pt x="143" y="110"/>
                  </a:lnTo>
                  <a:lnTo>
                    <a:pt x="146" y="114"/>
                  </a:lnTo>
                  <a:lnTo>
                    <a:pt x="149" y="117"/>
                  </a:lnTo>
                  <a:lnTo>
                    <a:pt x="154" y="119"/>
                  </a:lnTo>
                  <a:lnTo>
                    <a:pt x="173" y="115"/>
                  </a:lnTo>
                  <a:lnTo>
                    <a:pt x="182" y="97"/>
                  </a:lnTo>
                  <a:lnTo>
                    <a:pt x="198" y="92"/>
                  </a:lnTo>
                  <a:lnTo>
                    <a:pt x="198" y="74"/>
                  </a:lnTo>
                  <a:lnTo>
                    <a:pt x="195" y="37"/>
                  </a:lnTo>
                  <a:lnTo>
                    <a:pt x="193" y="16"/>
                  </a:lnTo>
                  <a:lnTo>
                    <a:pt x="181" y="16"/>
                  </a:lnTo>
                  <a:lnTo>
                    <a:pt x="177" y="16"/>
                  </a:lnTo>
                  <a:lnTo>
                    <a:pt x="175" y="16"/>
                  </a:lnTo>
                  <a:lnTo>
                    <a:pt x="174" y="14"/>
                  </a:lnTo>
                  <a:lnTo>
                    <a:pt x="173" y="12"/>
                  </a:lnTo>
                  <a:lnTo>
                    <a:pt x="168" y="3"/>
                  </a:lnTo>
                  <a:lnTo>
                    <a:pt x="161" y="0"/>
                  </a:lnTo>
                  <a:lnTo>
                    <a:pt x="138" y="0"/>
                  </a:lnTo>
                  <a:lnTo>
                    <a:pt x="131" y="3"/>
                  </a:lnTo>
                  <a:lnTo>
                    <a:pt x="125" y="5"/>
                  </a:lnTo>
                  <a:lnTo>
                    <a:pt x="105" y="5"/>
                  </a:lnTo>
                  <a:lnTo>
                    <a:pt x="88" y="10"/>
                  </a:lnTo>
                  <a:lnTo>
                    <a:pt x="79" y="14"/>
                  </a:lnTo>
                  <a:lnTo>
                    <a:pt x="80" y="19"/>
                  </a:lnTo>
                  <a:lnTo>
                    <a:pt x="78" y="23"/>
                  </a:lnTo>
                  <a:lnTo>
                    <a:pt x="76" y="23"/>
                  </a:lnTo>
                  <a:lnTo>
                    <a:pt x="75" y="23"/>
                  </a:lnTo>
                  <a:lnTo>
                    <a:pt x="64" y="23"/>
                  </a:lnTo>
                  <a:lnTo>
                    <a:pt x="57" y="21"/>
                  </a:lnTo>
                  <a:lnTo>
                    <a:pt x="55" y="8"/>
                  </a:lnTo>
                  <a:lnTo>
                    <a:pt x="55" y="5"/>
                  </a:lnTo>
                  <a:lnTo>
                    <a:pt x="53" y="3"/>
                  </a:lnTo>
                  <a:lnTo>
                    <a:pt x="51" y="2"/>
                  </a:lnTo>
                  <a:lnTo>
                    <a:pt x="47" y="3"/>
                  </a:lnTo>
                  <a:lnTo>
                    <a:pt x="26" y="16"/>
                  </a:lnTo>
                  <a:lnTo>
                    <a:pt x="17" y="26"/>
                  </a:lnTo>
                  <a:lnTo>
                    <a:pt x="8" y="30"/>
                  </a:lnTo>
                  <a:lnTo>
                    <a:pt x="3" y="32"/>
                  </a:lnTo>
                  <a:lnTo>
                    <a:pt x="3" y="41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1" y="50"/>
                  </a:lnTo>
                  <a:lnTo>
                    <a:pt x="3" y="60"/>
                  </a:lnTo>
                  <a:lnTo>
                    <a:pt x="6" y="68"/>
                  </a:lnTo>
                  <a:lnTo>
                    <a:pt x="8" y="76"/>
                  </a:lnTo>
                  <a:lnTo>
                    <a:pt x="8" y="78"/>
                  </a:lnTo>
                  <a:lnTo>
                    <a:pt x="9" y="79"/>
                  </a:lnTo>
                  <a:lnTo>
                    <a:pt x="10" y="80"/>
                  </a:lnTo>
                  <a:lnTo>
                    <a:pt x="11" y="79"/>
                  </a:lnTo>
                  <a:lnTo>
                    <a:pt x="24" y="79"/>
                  </a:lnTo>
                  <a:lnTo>
                    <a:pt x="28" y="81"/>
                  </a:lnTo>
                  <a:lnTo>
                    <a:pt x="29" y="82"/>
                  </a:lnTo>
                  <a:lnTo>
                    <a:pt x="29" y="83"/>
                  </a:lnTo>
                  <a:lnTo>
                    <a:pt x="25" y="86"/>
                  </a:lnTo>
                  <a:lnTo>
                    <a:pt x="24" y="88"/>
                  </a:lnTo>
                  <a:lnTo>
                    <a:pt x="24" y="90"/>
                  </a:lnTo>
                  <a:lnTo>
                    <a:pt x="24" y="96"/>
                  </a:lnTo>
                  <a:lnTo>
                    <a:pt x="25" y="101"/>
                  </a:lnTo>
                  <a:lnTo>
                    <a:pt x="28" y="108"/>
                  </a:lnTo>
                  <a:lnTo>
                    <a:pt x="30" y="112"/>
                  </a:lnTo>
                  <a:lnTo>
                    <a:pt x="32" y="112"/>
                  </a:lnTo>
                  <a:lnTo>
                    <a:pt x="33" y="111"/>
                  </a:lnTo>
                  <a:lnTo>
                    <a:pt x="44" y="115"/>
                  </a:lnTo>
                  <a:lnTo>
                    <a:pt x="45" y="117"/>
                  </a:lnTo>
                  <a:lnTo>
                    <a:pt x="46" y="119"/>
                  </a:lnTo>
                  <a:lnTo>
                    <a:pt x="53" y="110"/>
                  </a:lnTo>
                  <a:lnTo>
                    <a:pt x="61" y="11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  <p:sp>
          <p:nvSpPr>
            <p:cNvPr id="52" name="Freeform 26"/>
            <p:cNvSpPr>
              <a:spLocks/>
            </p:cNvSpPr>
            <p:nvPr/>
          </p:nvSpPr>
          <p:spPr bwMode="auto">
            <a:xfrm>
              <a:off x="3032" y="948"/>
              <a:ext cx="303" cy="292"/>
            </a:xfrm>
            <a:custGeom>
              <a:avLst/>
              <a:gdLst>
                <a:gd name="T0" fmla="*/ 48 w 309"/>
                <a:gd name="T1" fmla="*/ 48 h 297"/>
                <a:gd name="T2" fmla="*/ 16 w 309"/>
                <a:gd name="T3" fmla="*/ 91 h 297"/>
                <a:gd name="T4" fmla="*/ 15 w 309"/>
                <a:gd name="T5" fmla="*/ 158 h 297"/>
                <a:gd name="T6" fmla="*/ 16 w 309"/>
                <a:gd name="T7" fmla="*/ 189 h 297"/>
                <a:gd name="T8" fmla="*/ 62 w 309"/>
                <a:gd name="T9" fmla="*/ 217 h 297"/>
                <a:gd name="T10" fmla="*/ 119 w 309"/>
                <a:gd name="T11" fmla="*/ 230 h 297"/>
                <a:gd name="T12" fmla="*/ 149 w 309"/>
                <a:gd name="T13" fmla="*/ 266 h 297"/>
                <a:gd name="T14" fmla="*/ 149 w 309"/>
                <a:gd name="T15" fmla="*/ 255 h 297"/>
                <a:gd name="T16" fmla="*/ 152 w 309"/>
                <a:gd name="T17" fmla="*/ 234 h 297"/>
                <a:gd name="T18" fmla="*/ 158 w 309"/>
                <a:gd name="T19" fmla="*/ 232 h 297"/>
                <a:gd name="T20" fmla="*/ 183 w 309"/>
                <a:gd name="T21" fmla="*/ 239 h 297"/>
                <a:gd name="T22" fmla="*/ 212 w 309"/>
                <a:gd name="T23" fmla="*/ 257 h 297"/>
                <a:gd name="T24" fmla="*/ 224 w 309"/>
                <a:gd name="T25" fmla="*/ 244 h 297"/>
                <a:gd name="T26" fmla="*/ 229 w 309"/>
                <a:gd name="T27" fmla="*/ 241 h 297"/>
                <a:gd name="T28" fmla="*/ 231 w 309"/>
                <a:gd name="T29" fmla="*/ 235 h 297"/>
                <a:gd name="T30" fmla="*/ 230 w 309"/>
                <a:gd name="T31" fmla="*/ 230 h 297"/>
                <a:gd name="T32" fmla="*/ 233 w 309"/>
                <a:gd name="T33" fmla="*/ 227 h 297"/>
                <a:gd name="T34" fmla="*/ 243 w 309"/>
                <a:gd name="T35" fmla="*/ 234 h 297"/>
                <a:gd name="T36" fmla="*/ 245 w 309"/>
                <a:gd name="T37" fmla="*/ 235 h 297"/>
                <a:gd name="T38" fmla="*/ 265 w 309"/>
                <a:gd name="T39" fmla="*/ 250 h 297"/>
                <a:gd name="T40" fmla="*/ 270 w 309"/>
                <a:gd name="T41" fmla="*/ 286 h 297"/>
                <a:gd name="T42" fmla="*/ 292 w 309"/>
                <a:gd name="T43" fmla="*/ 288 h 297"/>
                <a:gd name="T44" fmla="*/ 302 w 309"/>
                <a:gd name="T45" fmla="*/ 266 h 297"/>
                <a:gd name="T46" fmla="*/ 298 w 309"/>
                <a:gd name="T47" fmla="*/ 260 h 297"/>
                <a:gd name="T48" fmla="*/ 289 w 309"/>
                <a:gd name="T49" fmla="*/ 257 h 297"/>
                <a:gd name="T50" fmla="*/ 275 w 309"/>
                <a:gd name="T51" fmla="*/ 241 h 297"/>
                <a:gd name="T52" fmla="*/ 257 w 309"/>
                <a:gd name="T53" fmla="*/ 223 h 297"/>
                <a:gd name="T54" fmla="*/ 246 w 309"/>
                <a:gd name="T55" fmla="*/ 220 h 297"/>
                <a:gd name="T56" fmla="*/ 240 w 309"/>
                <a:gd name="T57" fmla="*/ 208 h 297"/>
                <a:gd name="T58" fmla="*/ 240 w 309"/>
                <a:gd name="T59" fmla="*/ 176 h 297"/>
                <a:gd name="T60" fmla="*/ 229 w 309"/>
                <a:gd name="T61" fmla="*/ 181 h 297"/>
                <a:gd name="T62" fmla="*/ 223 w 309"/>
                <a:gd name="T63" fmla="*/ 178 h 297"/>
                <a:gd name="T64" fmla="*/ 220 w 309"/>
                <a:gd name="T65" fmla="*/ 173 h 297"/>
                <a:gd name="T66" fmla="*/ 223 w 309"/>
                <a:gd name="T67" fmla="*/ 158 h 297"/>
                <a:gd name="T68" fmla="*/ 236 w 309"/>
                <a:gd name="T69" fmla="*/ 157 h 297"/>
                <a:gd name="T70" fmla="*/ 236 w 309"/>
                <a:gd name="T71" fmla="*/ 127 h 297"/>
                <a:gd name="T72" fmla="*/ 231 w 309"/>
                <a:gd name="T73" fmla="*/ 120 h 297"/>
                <a:gd name="T74" fmla="*/ 203 w 309"/>
                <a:gd name="T75" fmla="*/ 106 h 297"/>
                <a:gd name="T76" fmla="*/ 205 w 309"/>
                <a:gd name="T77" fmla="*/ 88 h 297"/>
                <a:gd name="T78" fmla="*/ 209 w 309"/>
                <a:gd name="T79" fmla="*/ 83 h 297"/>
                <a:gd name="T80" fmla="*/ 226 w 309"/>
                <a:gd name="T81" fmla="*/ 78 h 297"/>
                <a:gd name="T82" fmla="*/ 236 w 309"/>
                <a:gd name="T83" fmla="*/ 64 h 297"/>
                <a:gd name="T84" fmla="*/ 248 w 309"/>
                <a:gd name="T85" fmla="*/ 50 h 297"/>
                <a:gd name="T86" fmla="*/ 244 w 309"/>
                <a:gd name="T87" fmla="*/ 31 h 297"/>
                <a:gd name="T88" fmla="*/ 236 w 309"/>
                <a:gd name="T89" fmla="*/ 29 h 297"/>
                <a:gd name="T90" fmla="*/ 203 w 309"/>
                <a:gd name="T91" fmla="*/ 20 h 297"/>
                <a:gd name="T92" fmla="*/ 193 w 309"/>
                <a:gd name="T93" fmla="*/ 19 h 297"/>
                <a:gd name="T94" fmla="*/ 172 w 309"/>
                <a:gd name="T95" fmla="*/ 22 h 297"/>
                <a:gd name="T96" fmla="*/ 149 w 309"/>
                <a:gd name="T97" fmla="*/ 9 h 297"/>
                <a:gd name="T98" fmla="*/ 96 w 309"/>
                <a:gd name="T99" fmla="*/ 6 h 297"/>
                <a:gd name="T100" fmla="*/ 62 w 309"/>
                <a:gd name="T101" fmla="*/ 8 h 2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09" h="297">
                  <a:moveTo>
                    <a:pt x="58" y="25"/>
                  </a:moveTo>
                  <a:lnTo>
                    <a:pt x="50" y="31"/>
                  </a:lnTo>
                  <a:lnTo>
                    <a:pt x="49" y="49"/>
                  </a:lnTo>
                  <a:lnTo>
                    <a:pt x="34" y="51"/>
                  </a:lnTo>
                  <a:lnTo>
                    <a:pt x="18" y="67"/>
                  </a:lnTo>
                  <a:lnTo>
                    <a:pt x="16" y="93"/>
                  </a:lnTo>
                  <a:lnTo>
                    <a:pt x="2" y="110"/>
                  </a:lnTo>
                  <a:lnTo>
                    <a:pt x="11" y="140"/>
                  </a:lnTo>
                  <a:lnTo>
                    <a:pt x="15" y="161"/>
                  </a:lnTo>
                  <a:lnTo>
                    <a:pt x="0" y="165"/>
                  </a:lnTo>
                  <a:lnTo>
                    <a:pt x="6" y="185"/>
                  </a:lnTo>
                  <a:lnTo>
                    <a:pt x="16" y="192"/>
                  </a:lnTo>
                  <a:lnTo>
                    <a:pt x="31" y="190"/>
                  </a:lnTo>
                  <a:lnTo>
                    <a:pt x="41" y="220"/>
                  </a:lnTo>
                  <a:lnTo>
                    <a:pt x="63" y="221"/>
                  </a:lnTo>
                  <a:lnTo>
                    <a:pt x="75" y="209"/>
                  </a:lnTo>
                  <a:lnTo>
                    <a:pt x="116" y="207"/>
                  </a:lnTo>
                  <a:lnTo>
                    <a:pt x="121" y="234"/>
                  </a:lnTo>
                  <a:lnTo>
                    <a:pt x="137" y="263"/>
                  </a:lnTo>
                  <a:lnTo>
                    <a:pt x="140" y="274"/>
                  </a:lnTo>
                  <a:lnTo>
                    <a:pt x="152" y="271"/>
                  </a:lnTo>
                  <a:lnTo>
                    <a:pt x="155" y="266"/>
                  </a:lnTo>
                  <a:lnTo>
                    <a:pt x="152" y="259"/>
                  </a:lnTo>
                  <a:lnTo>
                    <a:pt x="153" y="251"/>
                  </a:lnTo>
                  <a:lnTo>
                    <a:pt x="155" y="238"/>
                  </a:lnTo>
                  <a:lnTo>
                    <a:pt x="156" y="236"/>
                  </a:lnTo>
                  <a:lnTo>
                    <a:pt x="157" y="236"/>
                  </a:lnTo>
                  <a:lnTo>
                    <a:pt x="161" y="236"/>
                  </a:lnTo>
                  <a:lnTo>
                    <a:pt x="167" y="238"/>
                  </a:lnTo>
                  <a:lnTo>
                    <a:pt x="175" y="241"/>
                  </a:lnTo>
                  <a:lnTo>
                    <a:pt x="187" y="243"/>
                  </a:lnTo>
                  <a:lnTo>
                    <a:pt x="203" y="248"/>
                  </a:lnTo>
                  <a:lnTo>
                    <a:pt x="216" y="261"/>
                  </a:lnTo>
                  <a:lnTo>
                    <a:pt x="220" y="255"/>
                  </a:lnTo>
                  <a:lnTo>
                    <a:pt x="224" y="251"/>
                  </a:lnTo>
                  <a:lnTo>
                    <a:pt x="228" y="248"/>
                  </a:lnTo>
                  <a:lnTo>
                    <a:pt x="232" y="246"/>
                  </a:lnTo>
                  <a:lnTo>
                    <a:pt x="234" y="245"/>
                  </a:lnTo>
                  <a:lnTo>
                    <a:pt x="236" y="244"/>
                  </a:lnTo>
                  <a:lnTo>
                    <a:pt x="236" y="242"/>
                  </a:lnTo>
                  <a:lnTo>
                    <a:pt x="236" y="239"/>
                  </a:lnTo>
                  <a:lnTo>
                    <a:pt x="234" y="235"/>
                  </a:lnTo>
                  <a:lnTo>
                    <a:pt x="235" y="234"/>
                  </a:lnTo>
                  <a:lnTo>
                    <a:pt x="236" y="232"/>
                  </a:lnTo>
                  <a:lnTo>
                    <a:pt x="238" y="231"/>
                  </a:lnTo>
                  <a:lnTo>
                    <a:pt x="241" y="232"/>
                  </a:lnTo>
                  <a:lnTo>
                    <a:pt x="244" y="234"/>
                  </a:lnTo>
                  <a:lnTo>
                    <a:pt x="248" y="238"/>
                  </a:lnTo>
                  <a:lnTo>
                    <a:pt x="248" y="239"/>
                  </a:lnTo>
                  <a:lnTo>
                    <a:pt x="250" y="239"/>
                  </a:lnTo>
                  <a:lnTo>
                    <a:pt x="255" y="241"/>
                  </a:lnTo>
                  <a:lnTo>
                    <a:pt x="264" y="248"/>
                  </a:lnTo>
                  <a:lnTo>
                    <a:pt x="270" y="254"/>
                  </a:lnTo>
                  <a:lnTo>
                    <a:pt x="273" y="275"/>
                  </a:lnTo>
                  <a:lnTo>
                    <a:pt x="271" y="284"/>
                  </a:lnTo>
                  <a:lnTo>
                    <a:pt x="275" y="291"/>
                  </a:lnTo>
                  <a:lnTo>
                    <a:pt x="286" y="295"/>
                  </a:lnTo>
                  <a:lnTo>
                    <a:pt x="293" y="297"/>
                  </a:lnTo>
                  <a:lnTo>
                    <a:pt x="298" y="293"/>
                  </a:lnTo>
                  <a:lnTo>
                    <a:pt x="305" y="284"/>
                  </a:lnTo>
                  <a:lnTo>
                    <a:pt x="308" y="271"/>
                  </a:lnTo>
                  <a:lnTo>
                    <a:pt x="309" y="269"/>
                  </a:lnTo>
                  <a:lnTo>
                    <a:pt x="308" y="266"/>
                  </a:lnTo>
                  <a:lnTo>
                    <a:pt x="304" y="264"/>
                  </a:lnTo>
                  <a:lnTo>
                    <a:pt x="298" y="263"/>
                  </a:lnTo>
                  <a:lnTo>
                    <a:pt x="295" y="261"/>
                  </a:lnTo>
                  <a:lnTo>
                    <a:pt x="292" y="259"/>
                  </a:lnTo>
                  <a:lnTo>
                    <a:pt x="289" y="254"/>
                  </a:lnTo>
                  <a:lnTo>
                    <a:pt x="280" y="245"/>
                  </a:lnTo>
                  <a:lnTo>
                    <a:pt x="275" y="239"/>
                  </a:lnTo>
                  <a:lnTo>
                    <a:pt x="270" y="230"/>
                  </a:lnTo>
                  <a:lnTo>
                    <a:pt x="262" y="227"/>
                  </a:lnTo>
                  <a:lnTo>
                    <a:pt x="255" y="227"/>
                  </a:lnTo>
                  <a:lnTo>
                    <a:pt x="251" y="224"/>
                  </a:lnTo>
                  <a:lnTo>
                    <a:pt x="247" y="220"/>
                  </a:lnTo>
                  <a:lnTo>
                    <a:pt x="245" y="216"/>
                  </a:lnTo>
                  <a:lnTo>
                    <a:pt x="245" y="212"/>
                  </a:lnTo>
                  <a:lnTo>
                    <a:pt x="248" y="201"/>
                  </a:lnTo>
                  <a:lnTo>
                    <a:pt x="248" y="188"/>
                  </a:lnTo>
                  <a:lnTo>
                    <a:pt x="245" y="179"/>
                  </a:lnTo>
                  <a:lnTo>
                    <a:pt x="238" y="182"/>
                  </a:lnTo>
                  <a:lnTo>
                    <a:pt x="234" y="184"/>
                  </a:lnTo>
                  <a:lnTo>
                    <a:pt x="230" y="183"/>
                  </a:lnTo>
                  <a:lnTo>
                    <a:pt x="227" y="181"/>
                  </a:lnTo>
                  <a:lnTo>
                    <a:pt x="225" y="180"/>
                  </a:lnTo>
                  <a:lnTo>
                    <a:pt x="224" y="178"/>
                  </a:lnTo>
                  <a:lnTo>
                    <a:pt x="224" y="176"/>
                  </a:lnTo>
                  <a:lnTo>
                    <a:pt x="225" y="172"/>
                  </a:lnTo>
                  <a:lnTo>
                    <a:pt x="227" y="161"/>
                  </a:lnTo>
                  <a:lnTo>
                    <a:pt x="228" y="159"/>
                  </a:lnTo>
                  <a:lnTo>
                    <a:pt x="230" y="158"/>
                  </a:lnTo>
                  <a:lnTo>
                    <a:pt x="241" y="160"/>
                  </a:lnTo>
                  <a:lnTo>
                    <a:pt x="248" y="156"/>
                  </a:lnTo>
                  <a:lnTo>
                    <a:pt x="248" y="149"/>
                  </a:lnTo>
                  <a:lnTo>
                    <a:pt x="241" y="129"/>
                  </a:lnTo>
                  <a:lnTo>
                    <a:pt x="239" y="125"/>
                  </a:lnTo>
                  <a:lnTo>
                    <a:pt x="236" y="122"/>
                  </a:lnTo>
                  <a:lnTo>
                    <a:pt x="231" y="119"/>
                  </a:lnTo>
                  <a:lnTo>
                    <a:pt x="225" y="117"/>
                  </a:lnTo>
                  <a:lnTo>
                    <a:pt x="207" y="108"/>
                  </a:lnTo>
                  <a:lnTo>
                    <a:pt x="205" y="101"/>
                  </a:lnTo>
                  <a:lnTo>
                    <a:pt x="207" y="93"/>
                  </a:lnTo>
                  <a:lnTo>
                    <a:pt x="209" y="90"/>
                  </a:lnTo>
                  <a:lnTo>
                    <a:pt x="212" y="86"/>
                  </a:lnTo>
                  <a:lnTo>
                    <a:pt x="213" y="84"/>
                  </a:lnTo>
                  <a:lnTo>
                    <a:pt x="217" y="82"/>
                  </a:lnTo>
                  <a:lnTo>
                    <a:pt x="222" y="80"/>
                  </a:lnTo>
                  <a:lnTo>
                    <a:pt x="230" y="79"/>
                  </a:lnTo>
                  <a:lnTo>
                    <a:pt x="236" y="74"/>
                  </a:lnTo>
                  <a:lnTo>
                    <a:pt x="236" y="68"/>
                  </a:lnTo>
                  <a:lnTo>
                    <a:pt x="241" y="65"/>
                  </a:lnTo>
                  <a:lnTo>
                    <a:pt x="248" y="61"/>
                  </a:lnTo>
                  <a:lnTo>
                    <a:pt x="253" y="51"/>
                  </a:lnTo>
                  <a:lnTo>
                    <a:pt x="253" y="41"/>
                  </a:lnTo>
                  <a:lnTo>
                    <a:pt x="251" y="34"/>
                  </a:lnTo>
                  <a:lnTo>
                    <a:pt x="249" y="32"/>
                  </a:lnTo>
                  <a:lnTo>
                    <a:pt x="247" y="30"/>
                  </a:lnTo>
                  <a:lnTo>
                    <a:pt x="244" y="29"/>
                  </a:lnTo>
                  <a:lnTo>
                    <a:pt x="241" y="29"/>
                  </a:lnTo>
                  <a:lnTo>
                    <a:pt x="232" y="29"/>
                  </a:lnTo>
                  <a:lnTo>
                    <a:pt x="216" y="20"/>
                  </a:lnTo>
                  <a:lnTo>
                    <a:pt x="207" y="20"/>
                  </a:lnTo>
                  <a:lnTo>
                    <a:pt x="202" y="19"/>
                  </a:lnTo>
                  <a:lnTo>
                    <a:pt x="197" y="19"/>
                  </a:lnTo>
                  <a:lnTo>
                    <a:pt x="193" y="19"/>
                  </a:lnTo>
                  <a:lnTo>
                    <a:pt x="189" y="20"/>
                  </a:lnTo>
                  <a:lnTo>
                    <a:pt x="175" y="22"/>
                  </a:lnTo>
                  <a:lnTo>
                    <a:pt x="168" y="22"/>
                  </a:lnTo>
                  <a:lnTo>
                    <a:pt x="162" y="17"/>
                  </a:lnTo>
                  <a:lnTo>
                    <a:pt x="152" y="9"/>
                  </a:lnTo>
                  <a:lnTo>
                    <a:pt x="141" y="8"/>
                  </a:lnTo>
                  <a:lnTo>
                    <a:pt x="112" y="8"/>
                  </a:lnTo>
                  <a:lnTo>
                    <a:pt x="98" y="6"/>
                  </a:lnTo>
                  <a:lnTo>
                    <a:pt x="100" y="0"/>
                  </a:lnTo>
                  <a:lnTo>
                    <a:pt x="74" y="4"/>
                  </a:lnTo>
                  <a:lnTo>
                    <a:pt x="63" y="8"/>
                  </a:lnTo>
                  <a:lnTo>
                    <a:pt x="63" y="22"/>
                  </a:lnTo>
                  <a:lnTo>
                    <a:pt x="58" y="2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it-IT" sz="1350"/>
            </a:p>
          </p:txBody>
        </p:sp>
      </p:grpSp>
      <p:sp>
        <p:nvSpPr>
          <p:cNvPr id="53" name="Freeform 80"/>
          <p:cNvSpPr>
            <a:spLocks noChangeAspect="1" noEditPoints="1"/>
          </p:cNvSpPr>
          <p:nvPr/>
        </p:nvSpPr>
        <p:spPr bwMode="auto">
          <a:xfrm>
            <a:off x="1571888" y="4099103"/>
            <a:ext cx="886420" cy="1107000"/>
          </a:xfrm>
          <a:custGeom>
            <a:avLst/>
            <a:gdLst>
              <a:gd name="T0" fmla="*/ 91 w 609"/>
              <a:gd name="T1" fmla="*/ 388 h 766"/>
              <a:gd name="T2" fmla="*/ 44 w 609"/>
              <a:gd name="T3" fmla="*/ 437 h 766"/>
              <a:gd name="T4" fmla="*/ 44 w 609"/>
              <a:gd name="T5" fmla="*/ 476 h 766"/>
              <a:gd name="T6" fmla="*/ 34 w 609"/>
              <a:gd name="T7" fmla="*/ 525 h 766"/>
              <a:gd name="T8" fmla="*/ 78 w 609"/>
              <a:gd name="T9" fmla="*/ 519 h 766"/>
              <a:gd name="T10" fmla="*/ 111 w 609"/>
              <a:gd name="T11" fmla="*/ 472 h 766"/>
              <a:gd name="T12" fmla="*/ 606 w 609"/>
              <a:gd name="T13" fmla="*/ 501 h 766"/>
              <a:gd name="T14" fmla="*/ 563 w 609"/>
              <a:gd name="T15" fmla="*/ 444 h 766"/>
              <a:gd name="T16" fmla="*/ 499 w 609"/>
              <a:gd name="T17" fmla="*/ 406 h 766"/>
              <a:gd name="T18" fmla="*/ 479 w 609"/>
              <a:gd name="T19" fmla="*/ 362 h 766"/>
              <a:gd name="T20" fmla="*/ 391 w 609"/>
              <a:gd name="T21" fmla="*/ 321 h 766"/>
              <a:gd name="T22" fmla="*/ 354 w 609"/>
              <a:gd name="T23" fmla="*/ 245 h 766"/>
              <a:gd name="T24" fmla="*/ 293 w 609"/>
              <a:gd name="T25" fmla="*/ 157 h 766"/>
              <a:gd name="T26" fmla="*/ 299 w 609"/>
              <a:gd name="T27" fmla="*/ 113 h 766"/>
              <a:gd name="T28" fmla="*/ 368 w 609"/>
              <a:gd name="T29" fmla="*/ 92 h 766"/>
              <a:gd name="T30" fmla="*/ 378 w 609"/>
              <a:gd name="T31" fmla="*/ 97 h 766"/>
              <a:gd name="T32" fmla="*/ 371 w 609"/>
              <a:gd name="T33" fmla="*/ 76 h 766"/>
              <a:gd name="T34" fmla="*/ 364 w 609"/>
              <a:gd name="T35" fmla="*/ 60 h 766"/>
              <a:gd name="T36" fmla="*/ 354 w 609"/>
              <a:gd name="T37" fmla="*/ 44 h 766"/>
              <a:gd name="T38" fmla="*/ 314 w 609"/>
              <a:gd name="T39" fmla="*/ 22 h 766"/>
              <a:gd name="T40" fmla="*/ 314 w 609"/>
              <a:gd name="T41" fmla="*/ 0 h 766"/>
              <a:gd name="T42" fmla="*/ 266 w 609"/>
              <a:gd name="T43" fmla="*/ 7 h 766"/>
              <a:gd name="T44" fmla="*/ 232 w 609"/>
              <a:gd name="T45" fmla="*/ 4 h 766"/>
              <a:gd name="T46" fmla="*/ 212 w 609"/>
              <a:gd name="T47" fmla="*/ 22 h 766"/>
              <a:gd name="T48" fmla="*/ 202 w 609"/>
              <a:gd name="T49" fmla="*/ 32 h 766"/>
              <a:gd name="T50" fmla="*/ 189 w 609"/>
              <a:gd name="T51" fmla="*/ 28 h 766"/>
              <a:gd name="T52" fmla="*/ 168 w 609"/>
              <a:gd name="T53" fmla="*/ 16 h 766"/>
              <a:gd name="T54" fmla="*/ 148 w 609"/>
              <a:gd name="T55" fmla="*/ 41 h 766"/>
              <a:gd name="T56" fmla="*/ 131 w 609"/>
              <a:gd name="T57" fmla="*/ 48 h 766"/>
              <a:gd name="T58" fmla="*/ 108 w 609"/>
              <a:gd name="T59" fmla="*/ 38 h 766"/>
              <a:gd name="T60" fmla="*/ 101 w 609"/>
              <a:gd name="T61" fmla="*/ 22 h 766"/>
              <a:gd name="T62" fmla="*/ 81 w 609"/>
              <a:gd name="T63" fmla="*/ 28 h 766"/>
              <a:gd name="T64" fmla="*/ 57 w 609"/>
              <a:gd name="T65" fmla="*/ 38 h 766"/>
              <a:gd name="T66" fmla="*/ 27 w 609"/>
              <a:gd name="T67" fmla="*/ 41 h 766"/>
              <a:gd name="T68" fmla="*/ 31 w 609"/>
              <a:gd name="T69" fmla="*/ 66 h 766"/>
              <a:gd name="T70" fmla="*/ 0 w 609"/>
              <a:gd name="T71" fmla="*/ 88 h 766"/>
              <a:gd name="T72" fmla="*/ 24 w 609"/>
              <a:gd name="T73" fmla="*/ 113 h 766"/>
              <a:gd name="T74" fmla="*/ 31 w 609"/>
              <a:gd name="T75" fmla="*/ 157 h 766"/>
              <a:gd name="T76" fmla="*/ 41 w 609"/>
              <a:gd name="T77" fmla="*/ 185 h 766"/>
              <a:gd name="T78" fmla="*/ 84 w 609"/>
              <a:gd name="T79" fmla="*/ 176 h 766"/>
              <a:gd name="T80" fmla="*/ 128 w 609"/>
              <a:gd name="T81" fmla="*/ 167 h 766"/>
              <a:gd name="T82" fmla="*/ 182 w 609"/>
              <a:gd name="T83" fmla="*/ 227 h 766"/>
              <a:gd name="T84" fmla="*/ 215 w 609"/>
              <a:gd name="T85" fmla="*/ 305 h 766"/>
              <a:gd name="T86" fmla="*/ 293 w 609"/>
              <a:gd name="T87" fmla="*/ 384 h 766"/>
              <a:gd name="T88" fmla="*/ 358 w 609"/>
              <a:gd name="T89" fmla="*/ 432 h 766"/>
              <a:gd name="T90" fmla="*/ 405 w 609"/>
              <a:gd name="T91" fmla="*/ 476 h 766"/>
              <a:gd name="T92" fmla="*/ 458 w 609"/>
              <a:gd name="T93" fmla="*/ 529 h 766"/>
              <a:gd name="T94" fmla="*/ 452 w 609"/>
              <a:gd name="T95" fmla="*/ 585 h 766"/>
              <a:gd name="T96" fmla="*/ 458 w 609"/>
              <a:gd name="T97" fmla="*/ 638 h 766"/>
              <a:gd name="T98" fmla="*/ 519 w 609"/>
              <a:gd name="T99" fmla="*/ 566 h 766"/>
              <a:gd name="T100" fmla="*/ 519 w 609"/>
              <a:gd name="T101" fmla="*/ 529 h 766"/>
              <a:gd name="T102" fmla="*/ 529 w 609"/>
              <a:gd name="T103" fmla="*/ 462 h 766"/>
              <a:gd name="T104" fmla="*/ 579 w 609"/>
              <a:gd name="T105" fmla="*/ 485 h 766"/>
              <a:gd name="T106" fmla="*/ 425 w 609"/>
              <a:gd name="T107" fmla="*/ 629 h 766"/>
              <a:gd name="T108" fmla="*/ 415 w 609"/>
              <a:gd name="T109" fmla="*/ 693 h 766"/>
              <a:gd name="T110" fmla="*/ 344 w 609"/>
              <a:gd name="T111" fmla="*/ 689 h 766"/>
              <a:gd name="T112" fmla="*/ 256 w 609"/>
              <a:gd name="T113" fmla="*/ 617 h 766"/>
              <a:gd name="T114" fmla="*/ 296 w 609"/>
              <a:gd name="T115" fmla="*/ 607 h 766"/>
              <a:gd name="T116" fmla="*/ 351 w 609"/>
              <a:gd name="T117" fmla="*/ 623 h 766"/>
              <a:gd name="T118" fmla="*/ 428 w 609"/>
              <a:gd name="T119" fmla="*/ 610 h 76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09" h="766">
                <a:moveTo>
                  <a:pt x="24" y="565"/>
                </a:moveTo>
                <a:lnTo>
                  <a:pt x="24" y="565"/>
                </a:lnTo>
                <a:close/>
                <a:moveTo>
                  <a:pt x="115" y="420"/>
                </a:moveTo>
                <a:lnTo>
                  <a:pt x="115" y="420"/>
                </a:lnTo>
                <a:lnTo>
                  <a:pt x="111" y="420"/>
                </a:lnTo>
                <a:lnTo>
                  <a:pt x="108" y="417"/>
                </a:lnTo>
                <a:lnTo>
                  <a:pt x="108" y="414"/>
                </a:lnTo>
                <a:lnTo>
                  <a:pt x="105" y="410"/>
                </a:lnTo>
                <a:lnTo>
                  <a:pt x="101" y="410"/>
                </a:lnTo>
                <a:lnTo>
                  <a:pt x="91" y="407"/>
                </a:lnTo>
                <a:lnTo>
                  <a:pt x="91" y="414"/>
                </a:lnTo>
                <a:lnTo>
                  <a:pt x="71" y="424"/>
                </a:lnTo>
                <a:lnTo>
                  <a:pt x="57" y="430"/>
                </a:lnTo>
                <a:lnTo>
                  <a:pt x="47" y="430"/>
                </a:lnTo>
                <a:lnTo>
                  <a:pt x="41" y="427"/>
                </a:lnTo>
                <a:lnTo>
                  <a:pt x="37" y="424"/>
                </a:lnTo>
                <a:lnTo>
                  <a:pt x="31" y="451"/>
                </a:lnTo>
                <a:lnTo>
                  <a:pt x="34" y="451"/>
                </a:lnTo>
                <a:lnTo>
                  <a:pt x="37" y="447"/>
                </a:lnTo>
                <a:lnTo>
                  <a:pt x="41" y="457"/>
                </a:lnTo>
                <a:lnTo>
                  <a:pt x="44" y="467"/>
                </a:lnTo>
                <a:lnTo>
                  <a:pt x="44" y="481"/>
                </a:lnTo>
                <a:lnTo>
                  <a:pt x="41" y="487"/>
                </a:lnTo>
                <a:lnTo>
                  <a:pt x="37" y="487"/>
                </a:lnTo>
                <a:lnTo>
                  <a:pt x="37" y="498"/>
                </a:lnTo>
                <a:lnTo>
                  <a:pt x="37" y="501"/>
                </a:lnTo>
                <a:lnTo>
                  <a:pt x="41" y="501"/>
                </a:lnTo>
                <a:lnTo>
                  <a:pt x="44" y="508"/>
                </a:lnTo>
                <a:lnTo>
                  <a:pt x="41" y="508"/>
                </a:lnTo>
                <a:lnTo>
                  <a:pt x="41" y="504"/>
                </a:lnTo>
                <a:lnTo>
                  <a:pt x="37" y="504"/>
                </a:lnTo>
                <a:lnTo>
                  <a:pt x="34" y="518"/>
                </a:lnTo>
                <a:lnTo>
                  <a:pt x="27" y="555"/>
                </a:lnTo>
                <a:lnTo>
                  <a:pt x="21" y="555"/>
                </a:lnTo>
                <a:lnTo>
                  <a:pt x="24" y="561"/>
                </a:lnTo>
                <a:lnTo>
                  <a:pt x="24" y="565"/>
                </a:lnTo>
                <a:lnTo>
                  <a:pt x="34" y="561"/>
                </a:lnTo>
                <a:lnTo>
                  <a:pt x="34" y="565"/>
                </a:lnTo>
                <a:lnTo>
                  <a:pt x="37" y="568"/>
                </a:lnTo>
                <a:lnTo>
                  <a:pt x="34" y="568"/>
                </a:lnTo>
                <a:lnTo>
                  <a:pt x="34" y="571"/>
                </a:lnTo>
                <a:lnTo>
                  <a:pt x="37" y="575"/>
                </a:lnTo>
                <a:lnTo>
                  <a:pt x="54" y="578"/>
                </a:lnTo>
                <a:lnTo>
                  <a:pt x="64" y="568"/>
                </a:lnTo>
                <a:lnTo>
                  <a:pt x="61" y="561"/>
                </a:lnTo>
                <a:lnTo>
                  <a:pt x="61" y="558"/>
                </a:lnTo>
                <a:lnTo>
                  <a:pt x="68" y="558"/>
                </a:lnTo>
                <a:lnTo>
                  <a:pt x="78" y="555"/>
                </a:lnTo>
                <a:lnTo>
                  <a:pt x="81" y="561"/>
                </a:lnTo>
                <a:lnTo>
                  <a:pt x="81" y="565"/>
                </a:lnTo>
                <a:lnTo>
                  <a:pt x="91" y="565"/>
                </a:lnTo>
                <a:lnTo>
                  <a:pt x="94" y="561"/>
                </a:lnTo>
                <a:lnTo>
                  <a:pt x="94" y="555"/>
                </a:lnTo>
                <a:lnTo>
                  <a:pt x="101" y="548"/>
                </a:lnTo>
                <a:lnTo>
                  <a:pt x="101" y="535"/>
                </a:lnTo>
                <a:lnTo>
                  <a:pt x="105" y="518"/>
                </a:lnTo>
                <a:lnTo>
                  <a:pt x="111" y="504"/>
                </a:lnTo>
                <a:lnTo>
                  <a:pt x="111" y="498"/>
                </a:lnTo>
                <a:lnTo>
                  <a:pt x="108" y="487"/>
                </a:lnTo>
                <a:lnTo>
                  <a:pt x="115" y="474"/>
                </a:lnTo>
                <a:lnTo>
                  <a:pt x="121" y="464"/>
                </a:lnTo>
                <a:lnTo>
                  <a:pt x="121" y="454"/>
                </a:lnTo>
                <a:lnTo>
                  <a:pt x="118" y="447"/>
                </a:lnTo>
                <a:lnTo>
                  <a:pt x="115" y="434"/>
                </a:lnTo>
                <a:lnTo>
                  <a:pt x="115" y="427"/>
                </a:lnTo>
                <a:lnTo>
                  <a:pt x="115" y="420"/>
                </a:lnTo>
                <a:close/>
                <a:moveTo>
                  <a:pt x="605" y="535"/>
                </a:moveTo>
                <a:lnTo>
                  <a:pt x="605" y="535"/>
                </a:lnTo>
                <a:lnTo>
                  <a:pt x="609" y="521"/>
                </a:lnTo>
                <a:lnTo>
                  <a:pt x="605" y="514"/>
                </a:lnTo>
                <a:lnTo>
                  <a:pt x="602" y="508"/>
                </a:lnTo>
                <a:lnTo>
                  <a:pt x="599" y="501"/>
                </a:lnTo>
                <a:lnTo>
                  <a:pt x="592" y="501"/>
                </a:lnTo>
                <a:lnTo>
                  <a:pt x="588" y="494"/>
                </a:lnTo>
                <a:lnTo>
                  <a:pt x="585" y="487"/>
                </a:lnTo>
                <a:lnTo>
                  <a:pt x="582" y="484"/>
                </a:lnTo>
                <a:lnTo>
                  <a:pt x="572" y="477"/>
                </a:lnTo>
                <a:lnTo>
                  <a:pt x="562" y="474"/>
                </a:lnTo>
                <a:lnTo>
                  <a:pt x="555" y="474"/>
                </a:lnTo>
                <a:lnTo>
                  <a:pt x="552" y="467"/>
                </a:lnTo>
                <a:lnTo>
                  <a:pt x="545" y="464"/>
                </a:lnTo>
                <a:lnTo>
                  <a:pt x="545" y="461"/>
                </a:lnTo>
                <a:lnTo>
                  <a:pt x="535" y="454"/>
                </a:lnTo>
                <a:lnTo>
                  <a:pt x="525" y="451"/>
                </a:lnTo>
                <a:lnTo>
                  <a:pt x="504" y="440"/>
                </a:lnTo>
                <a:lnTo>
                  <a:pt x="501" y="434"/>
                </a:lnTo>
                <a:lnTo>
                  <a:pt x="498" y="434"/>
                </a:lnTo>
                <a:lnTo>
                  <a:pt x="491" y="427"/>
                </a:lnTo>
                <a:lnTo>
                  <a:pt x="474" y="424"/>
                </a:lnTo>
                <a:lnTo>
                  <a:pt x="481" y="410"/>
                </a:lnTo>
                <a:lnTo>
                  <a:pt x="488" y="403"/>
                </a:lnTo>
                <a:lnTo>
                  <a:pt x="491" y="400"/>
                </a:lnTo>
                <a:lnTo>
                  <a:pt x="491" y="393"/>
                </a:lnTo>
                <a:lnTo>
                  <a:pt x="488" y="390"/>
                </a:lnTo>
                <a:lnTo>
                  <a:pt x="481" y="387"/>
                </a:lnTo>
                <a:lnTo>
                  <a:pt x="478" y="387"/>
                </a:lnTo>
                <a:lnTo>
                  <a:pt x="467" y="390"/>
                </a:lnTo>
                <a:lnTo>
                  <a:pt x="461" y="393"/>
                </a:lnTo>
                <a:lnTo>
                  <a:pt x="454" y="393"/>
                </a:lnTo>
                <a:lnTo>
                  <a:pt x="451" y="390"/>
                </a:lnTo>
                <a:lnTo>
                  <a:pt x="444" y="390"/>
                </a:lnTo>
                <a:lnTo>
                  <a:pt x="437" y="390"/>
                </a:lnTo>
                <a:lnTo>
                  <a:pt x="407" y="370"/>
                </a:lnTo>
                <a:lnTo>
                  <a:pt x="407" y="366"/>
                </a:lnTo>
                <a:lnTo>
                  <a:pt x="404" y="363"/>
                </a:lnTo>
                <a:lnTo>
                  <a:pt x="397" y="353"/>
                </a:lnTo>
                <a:lnTo>
                  <a:pt x="390" y="343"/>
                </a:lnTo>
                <a:lnTo>
                  <a:pt x="383" y="343"/>
                </a:lnTo>
                <a:lnTo>
                  <a:pt x="377" y="340"/>
                </a:lnTo>
                <a:lnTo>
                  <a:pt x="373" y="330"/>
                </a:lnTo>
                <a:lnTo>
                  <a:pt x="373" y="323"/>
                </a:lnTo>
                <a:lnTo>
                  <a:pt x="363" y="313"/>
                </a:lnTo>
                <a:lnTo>
                  <a:pt x="363" y="309"/>
                </a:lnTo>
                <a:lnTo>
                  <a:pt x="367" y="306"/>
                </a:lnTo>
                <a:lnTo>
                  <a:pt x="357" y="266"/>
                </a:lnTo>
                <a:lnTo>
                  <a:pt x="353" y="262"/>
                </a:lnTo>
                <a:lnTo>
                  <a:pt x="350" y="259"/>
                </a:lnTo>
                <a:lnTo>
                  <a:pt x="350" y="252"/>
                </a:lnTo>
                <a:lnTo>
                  <a:pt x="336" y="249"/>
                </a:lnTo>
                <a:lnTo>
                  <a:pt x="333" y="242"/>
                </a:lnTo>
                <a:lnTo>
                  <a:pt x="326" y="239"/>
                </a:lnTo>
                <a:lnTo>
                  <a:pt x="320" y="235"/>
                </a:lnTo>
                <a:lnTo>
                  <a:pt x="310" y="222"/>
                </a:lnTo>
                <a:lnTo>
                  <a:pt x="299" y="209"/>
                </a:lnTo>
                <a:lnTo>
                  <a:pt x="296" y="188"/>
                </a:lnTo>
                <a:lnTo>
                  <a:pt x="293" y="168"/>
                </a:lnTo>
                <a:lnTo>
                  <a:pt x="293" y="165"/>
                </a:lnTo>
                <a:lnTo>
                  <a:pt x="293" y="161"/>
                </a:lnTo>
                <a:lnTo>
                  <a:pt x="303" y="161"/>
                </a:lnTo>
                <a:lnTo>
                  <a:pt x="303" y="151"/>
                </a:lnTo>
                <a:lnTo>
                  <a:pt x="306" y="151"/>
                </a:lnTo>
                <a:lnTo>
                  <a:pt x="306" y="145"/>
                </a:lnTo>
                <a:lnTo>
                  <a:pt x="303" y="141"/>
                </a:lnTo>
                <a:lnTo>
                  <a:pt x="296" y="131"/>
                </a:lnTo>
                <a:lnTo>
                  <a:pt x="296" y="121"/>
                </a:lnTo>
                <a:lnTo>
                  <a:pt x="299" y="121"/>
                </a:lnTo>
                <a:lnTo>
                  <a:pt x="303" y="114"/>
                </a:lnTo>
                <a:lnTo>
                  <a:pt x="320" y="111"/>
                </a:lnTo>
                <a:lnTo>
                  <a:pt x="346" y="104"/>
                </a:lnTo>
                <a:lnTo>
                  <a:pt x="343" y="98"/>
                </a:lnTo>
                <a:lnTo>
                  <a:pt x="350" y="98"/>
                </a:lnTo>
                <a:lnTo>
                  <a:pt x="353" y="101"/>
                </a:lnTo>
                <a:lnTo>
                  <a:pt x="360" y="101"/>
                </a:lnTo>
                <a:lnTo>
                  <a:pt x="363" y="98"/>
                </a:lnTo>
                <a:lnTo>
                  <a:pt x="367" y="98"/>
                </a:lnTo>
                <a:lnTo>
                  <a:pt x="370" y="101"/>
                </a:lnTo>
                <a:lnTo>
                  <a:pt x="373" y="104"/>
                </a:lnTo>
                <a:lnTo>
                  <a:pt x="367" y="111"/>
                </a:lnTo>
                <a:lnTo>
                  <a:pt x="373" y="111"/>
                </a:lnTo>
                <a:lnTo>
                  <a:pt x="377" y="114"/>
                </a:lnTo>
                <a:lnTo>
                  <a:pt x="383" y="111"/>
                </a:lnTo>
                <a:lnTo>
                  <a:pt x="383" y="108"/>
                </a:lnTo>
                <a:lnTo>
                  <a:pt x="383" y="104"/>
                </a:lnTo>
                <a:lnTo>
                  <a:pt x="380" y="104"/>
                </a:lnTo>
                <a:lnTo>
                  <a:pt x="377" y="104"/>
                </a:lnTo>
                <a:lnTo>
                  <a:pt x="377" y="101"/>
                </a:lnTo>
                <a:lnTo>
                  <a:pt x="373" y="94"/>
                </a:lnTo>
                <a:lnTo>
                  <a:pt x="373" y="91"/>
                </a:lnTo>
                <a:lnTo>
                  <a:pt x="370" y="88"/>
                </a:lnTo>
                <a:lnTo>
                  <a:pt x="367" y="88"/>
                </a:lnTo>
                <a:lnTo>
                  <a:pt x="367" y="91"/>
                </a:lnTo>
                <a:lnTo>
                  <a:pt x="367" y="88"/>
                </a:lnTo>
                <a:lnTo>
                  <a:pt x="367" y="84"/>
                </a:lnTo>
                <a:lnTo>
                  <a:pt x="370" y="81"/>
                </a:lnTo>
                <a:lnTo>
                  <a:pt x="370" y="77"/>
                </a:lnTo>
                <a:lnTo>
                  <a:pt x="367" y="77"/>
                </a:lnTo>
                <a:lnTo>
                  <a:pt x="367" y="74"/>
                </a:lnTo>
                <a:lnTo>
                  <a:pt x="363" y="74"/>
                </a:lnTo>
                <a:lnTo>
                  <a:pt x="360" y="71"/>
                </a:lnTo>
                <a:lnTo>
                  <a:pt x="363" y="67"/>
                </a:lnTo>
                <a:lnTo>
                  <a:pt x="363" y="64"/>
                </a:lnTo>
                <a:lnTo>
                  <a:pt x="367" y="61"/>
                </a:lnTo>
                <a:lnTo>
                  <a:pt x="373" y="57"/>
                </a:lnTo>
                <a:lnTo>
                  <a:pt x="377" y="54"/>
                </a:lnTo>
                <a:lnTo>
                  <a:pt x="377" y="47"/>
                </a:lnTo>
                <a:lnTo>
                  <a:pt x="373" y="47"/>
                </a:lnTo>
                <a:lnTo>
                  <a:pt x="367" y="44"/>
                </a:lnTo>
                <a:lnTo>
                  <a:pt x="360" y="44"/>
                </a:lnTo>
                <a:lnTo>
                  <a:pt x="353" y="47"/>
                </a:lnTo>
                <a:lnTo>
                  <a:pt x="350" y="44"/>
                </a:lnTo>
                <a:lnTo>
                  <a:pt x="343" y="41"/>
                </a:lnTo>
                <a:lnTo>
                  <a:pt x="340" y="41"/>
                </a:lnTo>
                <a:lnTo>
                  <a:pt x="333" y="37"/>
                </a:lnTo>
                <a:lnTo>
                  <a:pt x="326" y="34"/>
                </a:lnTo>
                <a:lnTo>
                  <a:pt x="320" y="30"/>
                </a:lnTo>
                <a:lnTo>
                  <a:pt x="316" y="27"/>
                </a:lnTo>
                <a:lnTo>
                  <a:pt x="313" y="24"/>
                </a:lnTo>
                <a:lnTo>
                  <a:pt x="310" y="17"/>
                </a:lnTo>
                <a:lnTo>
                  <a:pt x="306" y="17"/>
                </a:lnTo>
                <a:lnTo>
                  <a:pt x="306" y="14"/>
                </a:lnTo>
                <a:lnTo>
                  <a:pt x="310" y="10"/>
                </a:lnTo>
                <a:lnTo>
                  <a:pt x="313" y="10"/>
                </a:lnTo>
                <a:lnTo>
                  <a:pt x="316" y="7"/>
                </a:lnTo>
                <a:lnTo>
                  <a:pt x="316" y="4"/>
                </a:lnTo>
                <a:lnTo>
                  <a:pt x="313" y="0"/>
                </a:lnTo>
                <a:lnTo>
                  <a:pt x="310" y="4"/>
                </a:lnTo>
                <a:lnTo>
                  <a:pt x="303" y="4"/>
                </a:lnTo>
                <a:lnTo>
                  <a:pt x="296" y="4"/>
                </a:lnTo>
                <a:lnTo>
                  <a:pt x="293" y="7"/>
                </a:lnTo>
                <a:lnTo>
                  <a:pt x="286" y="7"/>
                </a:lnTo>
                <a:lnTo>
                  <a:pt x="279" y="7"/>
                </a:lnTo>
                <a:lnTo>
                  <a:pt x="273" y="7"/>
                </a:lnTo>
                <a:lnTo>
                  <a:pt x="266" y="7"/>
                </a:lnTo>
                <a:lnTo>
                  <a:pt x="259" y="4"/>
                </a:lnTo>
                <a:lnTo>
                  <a:pt x="256" y="4"/>
                </a:lnTo>
                <a:lnTo>
                  <a:pt x="252" y="7"/>
                </a:lnTo>
                <a:lnTo>
                  <a:pt x="249" y="10"/>
                </a:lnTo>
                <a:lnTo>
                  <a:pt x="246" y="7"/>
                </a:lnTo>
                <a:lnTo>
                  <a:pt x="239" y="7"/>
                </a:lnTo>
                <a:lnTo>
                  <a:pt x="236" y="4"/>
                </a:lnTo>
                <a:lnTo>
                  <a:pt x="232" y="4"/>
                </a:lnTo>
                <a:lnTo>
                  <a:pt x="222" y="14"/>
                </a:lnTo>
                <a:lnTo>
                  <a:pt x="222" y="17"/>
                </a:lnTo>
                <a:lnTo>
                  <a:pt x="229" y="20"/>
                </a:lnTo>
                <a:lnTo>
                  <a:pt x="229" y="27"/>
                </a:lnTo>
                <a:lnTo>
                  <a:pt x="226" y="27"/>
                </a:lnTo>
                <a:lnTo>
                  <a:pt x="222" y="27"/>
                </a:lnTo>
                <a:lnTo>
                  <a:pt x="219" y="20"/>
                </a:lnTo>
                <a:lnTo>
                  <a:pt x="215" y="24"/>
                </a:lnTo>
                <a:lnTo>
                  <a:pt x="212" y="24"/>
                </a:lnTo>
                <a:lnTo>
                  <a:pt x="212" y="17"/>
                </a:lnTo>
                <a:lnTo>
                  <a:pt x="205" y="17"/>
                </a:lnTo>
                <a:lnTo>
                  <a:pt x="202" y="20"/>
                </a:lnTo>
                <a:lnTo>
                  <a:pt x="202" y="24"/>
                </a:lnTo>
                <a:lnTo>
                  <a:pt x="205" y="27"/>
                </a:lnTo>
                <a:lnTo>
                  <a:pt x="205" y="30"/>
                </a:lnTo>
                <a:lnTo>
                  <a:pt x="202" y="30"/>
                </a:lnTo>
                <a:lnTo>
                  <a:pt x="202" y="34"/>
                </a:lnTo>
                <a:lnTo>
                  <a:pt x="205" y="37"/>
                </a:lnTo>
                <a:lnTo>
                  <a:pt x="199" y="41"/>
                </a:lnTo>
                <a:lnTo>
                  <a:pt x="199" y="37"/>
                </a:lnTo>
                <a:lnTo>
                  <a:pt x="195" y="37"/>
                </a:lnTo>
                <a:lnTo>
                  <a:pt x="195" y="34"/>
                </a:lnTo>
                <a:lnTo>
                  <a:pt x="192" y="30"/>
                </a:lnTo>
                <a:lnTo>
                  <a:pt x="189" y="30"/>
                </a:lnTo>
                <a:lnTo>
                  <a:pt x="189" y="34"/>
                </a:lnTo>
                <a:lnTo>
                  <a:pt x="178" y="37"/>
                </a:lnTo>
                <a:lnTo>
                  <a:pt x="172" y="37"/>
                </a:lnTo>
                <a:lnTo>
                  <a:pt x="172" y="34"/>
                </a:lnTo>
                <a:lnTo>
                  <a:pt x="168" y="30"/>
                </a:lnTo>
                <a:lnTo>
                  <a:pt x="168" y="27"/>
                </a:lnTo>
                <a:lnTo>
                  <a:pt x="168" y="20"/>
                </a:lnTo>
                <a:lnTo>
                  <a:pt x="168" y="17"/>
                </a:lnTo>
                <a:lnTo>
                  <a:pt x="162" y="17"/>
                </a:lnTo>
                <a:lnTo>
                  <a:pt x="158" y="17"/>
                </a:lnTo>
                <a:lnTo>
                  <a:pt x="158" y="20"/>
                </a:lnTo>
                <a:lnTo>
                  <a:pt x="158" y="24"/>
                </a:lnTo>
                <a:lnTo>
                  <a:pt x="155" y="34"/>
                </a:lnTo>
                <a:lnTo>
                  <a:pt x="148" y="37"/>
                </a:lnTo>
                <a:lnTo>
                  <a:pt x="148" y="41"/>
                </a:lnTo>
                <a:lnTo>
                  <a:pt x="148" y="44"/>
                </a:lnTo>
                <a:lnTo>
                  <a:pt x="145" y="47"/>
                </a:lnTo>
                <a:lnTo>
                  <a:pt x="141" y="51"/>
                </a:lnTo>
                <a:lnTo>
                  <a:pt x="141" y="54"/>
                </a:lnTo>
                <a:lnTo>
                  <a:pt x="135" y="57"/>
                </a:lnTo>
                <a:lnTo>
                  <a:pt x="135" y="54"/>
                </a:lnTo>
                <a:lnTo>
                  <a:pt x="131" y="54"/>
                </a:lnTo>
                <a:lnTo>
                  <a:pt x="131" y="51"/>
                </a:lnTo>
                <a:lnTo>
                  <a:pt x="125" y="51"/>
                </a:lnTo>
                <a:lnTo>
                  <a:pt x="121" y="47"/>
                </a:lnTo>
                <a:lnTo>
                  <a:pt x="121" y="44"/>
                </a:lnTo>
                <a:lnTo>
                  <a:pt x="118" y="41"/>
                </a:lnTo>
                <a:lnTo>
                  <a:pt x="115" y="41"/>
                </a:lnTo>
                <a:lnTo>
                  <a:pt x="111" y="37"/>
                </a:lnTo>
                <a:lnTo>
                  <a:pt x="108" y="41"/>
                </a:lnTo>
                <a:lnTo>
                  <a:pt x="101" y="41"/>
                </a:lnTo>
                <a:lnTo>
                  <a:pt x="98" y="41"/>
                </a:lnTo>
                <a:lnTo>
                  <a:pt x="94" y="37"/>
                </a:lnTo>
                <a:lnTo>
                  <a:pt x="98" y="34"/>
                </a:lnTo>
                <a:lnTo>
                  <a:pt x="101" y="30"/>
                </a:lnTo>
                <a:lnTo>
                  <a:pt x="101" y="27"/>
                </a:lnTo>
                <a:lnTo>
                  <a:pt x="101" y="24"/>
                </a:lnTo>
                <a:lnTo>
                  <a:pt x="105" y="20"/>
                </a:lnTo>
                <a:lnTo>
                  <a:pt x="101" y="17"/>
                </a:lnTo>
                <a:lnTo>
                  <a:pt x="98" y="17"/>
                </a:lnTo>
                <a:lnTo>
                  <a:pt x="94" y="17"/>
                </a:lnTo>
                <a:lnTo>
                  <a:pt x="94" y="20"/>
                </a:lnTo>
                <a:lnTo>
                  <a:pt x="88" y="27"/>
                </a:lnTo>
                <a:lnTo>
                  <a:pt x="84" y="24"/>
                </a:lnTo>
                <a:lnTo>
                  <a:pt x="81" y="30"/>
                </a:lnTo>
                <a:lnTo>
                  <a:pt x="78" y="27"/>
                </a:lnTo>
                <a:lnTo>
                  <a:pt x="74" y="27"/>
                </a:lnTo>
                <a:lnTo>
                  <a:pt x="71" y="27"/>
                </a:lnTo>
                <a:lnTo>
                  <a:pt x="68" y="27"/>
                </a:lnTo>
                <a:lnTo>
                  <a:pt x="68" y="30"/>
                </a:lnTo>
                <a:lnTo>
                  <a:pt x="68" y="37"/>
                </a:lnTo>
                <a:lnTo>
                  <a:pt x="64" y="41"/>
                </a:lnTo>
                <a:lnTo>
                  <a:pt x="61" y="41"/>
                </a:lnTo>
                <a:lnTo>
                  <a:pt x="57" y="41"/>
                </a:lnTo>
                <a:lnTo>
                  <a:pt x="51" y="41"/>
                </a:lnTo>
                <a:lnTo>
                  <a:pt x="44" y="41"/>
                </a:lnTo>
                <a:lnTo>
                  <a:pt x="41" y="41"/>
                </a:lnTo>
                <a:lnTo>
                  <a:pt x="34" y="41"/>
                </a:lnTo>
                <a:lnTo>
                  <a:pt x="31" y="37"/>
                </a:lnTo>
                <a:lnTo>
                  <a:pt x="31" y="34"/>
                </a:lnTo>
                <a:lnTo>
                  <a:pt x="27" y="41"/>
                </a:lnTo>
                <a:lnTo>
                  <a:pt x="27" y="44"/>
                </a:lnTo>
                <a:lnTo>
                  <a:pt x="27" y="47"/>
                </a:lnTo>
                <a:lnTo>
                  <a:pt x="31" y="47"/>
                </a:lnTo>
                <a:lnTo>
                  <a:pt x="31" y="51"/>
                </a:lnTo>
                <a:lnTo>
                  <a:pt x="27" y="54"/>
                </a:lnTo>
                <a:lnTo>
                  <a:pt x="27" y="61"/>
                </a:lnTo>
                <a:lnTo>
                  <a:pt x="24" y="64"/>
                </a:lnTo>
                <a:lnTo>
                  <a:pt x="24" y="67"/>
                </a:lnTo>
                <a:lnTo>
                  <a:pt x="27" y="71"/>
                </a:lnTo>
                <a:lnTo>
                  <a:pt x="31" y="71"/>
                </a:lnTo>
                <a:lnTo>
                  <a:pt x="31" y="74"/>
                </a:lnTo>
                <a:lnTo>
                  <a:pt x="31" y="77"/>
                </a:lnTo>
                <a:lnTo>
                  <a:pt x="27" y="81"/>
                </a:lnTo>
                <a:lnTo>
                  <a:pt x="24" y="81"/>
                </a:lnTo>
                <a:lnTo>
                  <a:pt x="14" y="88"/>
                </a:lnTo>
                <a:lnTo>
                  <a:pt x="10" y="88"/>
                </a:lnTo>
                <a:lnTo>
                  <a:pt x="4" y="91"/>
                </a:lnTo>
                <a:lnTo>
                  <a:pt x="0" y="91"/>
                </a:lnTo>
                <a:lnTo>
                  <a:pt x="0" y="94"/>
                </a:lnTo>
                <a:lnTo>
                  <a:pt x="4" y="98"/>
                </a:lnTo>
                <a:lnTo>
                  <a:pt x="10" y="104"/>
                </a:lnTo>
                <a:lnTo>
                  <a:pt x="10" y="108"/>
                </a:lnTo>
                <a:lnTo>
                  <a:pt x="10" y="111"/>
                </a:lnTo>
                <a:lnTo>
                  <a:pt x="14" y="111"/>
                </a:lnTo>
                <a:lnTo>
                  <a:pt x="17" y="108"/>
                </a:lnTo>
                <a:lnTo>
                  <a:pt x="21" y="108"/>
                </a:lnTo>
                <a:lnTo>
                  <a:pt x="21" y="111"/>
                </a:lnTo>
                <a:lnTo>
                  <a:pt x="24" y="118"/>
                </a:lnTo>
                <a:lnTo>
                  <a:pt x="24" y="121"/>
                </a:lnTo>
                <a:lnTo>
                  <a:pt x="21" y="128"/>
                </a:lnTo>
                <a:lnTo>
                  <a:pt x="17" y="135"/>
                </a:lnTo>
                <a:lnTo>
                  <a:pt x="14" y="138"/>
                </a:lnTo>
                <a:lnTo>
                  <a:pt x="10" y="141"/>
                </a:lnTo>
                <a:lnTo>
                  <a:pt x="7" y="141"/>
                </a:lnTo>
                <a:lnTo>
                  <a:pt x="10" y="145"/>
                </a:lnTo>
                <a:lnTo>
                  <a:pt x="14" y="151"/>
                </a:lnTo>
                <a:lnTo>
                  <a:pt x="24" y="161"/>
                </a:lnTo>
                <a:lnTo>
                  <a:pt x="31" y="168"/>
                </a:lnTo>
                <a:lnTo>
                  <a:pt x="34" y="172"/>
                </a:lnTo>
                <a:lnTo>
                  <a:pt x="41" y="175"/>
                </a:lnTo>
                <a:lnTo>
                  <a:pt x="44" y="172"/>
                </a:lnTo>
                <a:lnTo>
                  <a:pt x="47" y="175"/>
                </a:lnTo>
                <a:lnTo>
                  <a:pt x="47" y="178"/>
                </a:lnTo>
                <a:lnTo>
                  <a:pt x="51" y="182"/>
                </a:lnTo>
                <a:lnTo>
                  <a:pt x="47" y="188"/>
                </a:lnTo>
                <a:lnTo>
                  <a:pt x="44" y="192"/>
                </a:lnTo>
                <a:lnTo>
                  <a:pt x="41" y="198"/>
                </a:lnTo>
                <a:lnTo>
                  <a:pt x="37" y="202"/>
                </a:lnTo>
                <a:lnTo>
                  <a:pt x="34" y="205"/>
                </a:lnTo>
                <a:lnTo>
                  <a:pt x="34" y="209"/>
                </a:lnTo>
                <a:lnTo>
                  <a:pt x="47" y="209"/>
                </a:lnTo>
                <a:lnTo>
                  <a:pt x="64" y="209"/>
                </a:lnTo>
                <a:lnTo>
                  <a:pt x="68" y="205"/>
                </a:lnTo>
                <a:lnTo>
                  <a:pt x="71" y="202"/>
                </a:lnTo>
                <a:lnTo>
                  <a:pt x="78" y="192"/>
                </a:lnTo>
                <a:lnTo>
                  <a:pt x="78" y="188"/>
                </a:lnTo>
                <a:lnTo>
                  <a:pt x="84" y="188"/>
                </a:lnTo>
                <a:lnTo>
                  <a:pt x="88" y="185"/>
                </a:lnTo>
                <a:lnTo>
                  <a:pt x="91" y="178"/>
                </a:lnTo>
                <a:lnTo>
                  <a:pt x="98" y="178"/>
                </a:lnTo>
                <a:lnTo>
                  <a:pt x="105" y="175"/>
                </a:lnTo>
                <a:lnTo>
                  <a:pt x="105" y="165"/>
                </a:lnTo>
                <a:lnTo>
                  <a:pt x="115" y="161"/>
                </a:lnTo>
                <a:lnTo>
                  <a:pt x="115" y="168"/>
                </a:lnTo>
                <a:lnTo>
                  <a:pt x="118" y="175"/>
                </a:lnTo>
                <a:lnTo>
                  <a:pt x="128" y="178"/>
                </a:lnTo>
                <a:lnTo>
                  <a:pt x="131" y="182"/>
                </a:lnTo>
                <a:lnTo>
                  <a:pt x="138" y="185"/>
                </a:lnTo>
                <a:lnTo>
                  <a:pt x="141" y="185"/>
                </a:lnTo>
                <a:lnTo>
                  <a:pt x="141" y="188"/>
                </a:lnTo>
                <a:lnTo>
                  <a:pt x="158" y="205"/>
                </a:lnTo>
                <a:lnTo>
                  <a:pt x="168" y="205"/>
                </a:lnTo>
                <a:lnTo>
                  <a:pt x="178" y="215"/>
                </a:lnTo>
                <a:lnTo>
                  <a:pt x="182" y="229"/>
                </a:lnTo>
                <a:lnTo>
                  <a:pt x="182" y="242"/>
                </a:lnTo>
                <a:lnTo>
                  <a:pt x="185" y="256"/>
                </a:lnTo>
                <a:lnTo>
                  <a:pt x="189" y="266"/>
                </a:lnTo>
                <a:lnTo>
                  <a:pt x="189" y="279"/>
                </a:lnTo>
                <a:lnTo>
                  <a:pt x="185" y="293"/>
                </a:lnTo>
                <a:lnTo>
                  <a:pt x="199" y="293"/>
                </a:lnTo>
                <a:lnTo>
                  <a:pt x="199" y="303"/>
                </a:lnTo>
                <a:lnTo>
                  <a:pt x="209" y="313"/>
                </a:lnTo>
                <a:lnTo>
                  <a:pt x="212" y="319"/>
                </a:lnTo>
                <a:lnTo>
                  <a:pt x="215" y="323"/>
                </a:lnTo>
                <a:lnTo>
                  <a:pt x="215" y="326"/>
                </a:lnTo>
                <a:lnTo>
                  <a:pt x="212" y="336"/>
                </a:lnTo>
                <a:lnTo>
                  <a:pt x="219" y="333"/>
                </a:lnTo>
                <a:lnTo>
                  <a:pt x="229" y="333"/>
                </a:lnTo>
                <a:lnTo>
                  <a:pt x="236" y="336"/>
                </a:lnTo>
                <a:lnTo>
                  <a:pt x="239" y="346"/>
                </a:lnTo>
                <a:lnTo>
                  <a:pt x="249" y="360"/>
                </a:lnTo>
                <a:lnTo>
                  <a:pt x="259" y="370"/>
                </a:lnTo>
                <a:lnTo>
                  <a:pt x="269" y="380"/>
                </a:lnTo>
                <a:lnTo>
                  <a:pt x="283" y="397"/>
                </a:lnTo>
                <a:lnTo>
                  <a:pt x="293" y="410"/>
                </a:lnTo>
                <a:lnTo>
                  <a:pt x="299" y="417"/>
                </a:lnTo>
                <a:lnTo>
                  <a:pt x="306" y="420"/>
                </a:lnTo>
                <a:lnTo>
                  <a:pt x="313" y="427"/>
                </a:lnTo>
                <a:lnTo>
                  <a:pt x="316" y="427"/>
                </a:lnTo>
                <a:lnTo>
                  <a:pt x="323" y="427"/>
                </a:lnTo>
                <a:lnTo>
                  <a:pt x="330" y="430"/>
                </a:lnTo>
                <a:lnTo>
                  <a:pt x="336" y="434"/>
                </a:lnTo>
                <a:lnTo>
                  <a:pt x="340" y="434"/>
                </a:lnTo>
                <a:lnTo>
                  <a:pt x="350" y="430"/>
                </a:lnTo>
                <a:lnTo>
                  <a:pt x="357" y="461"/>
                </a:lnTo>
                <a:lnTo>
                  <a:pt x="370" y="461"/>
                </a:lnTo>
                <a:lnTo>
                  <a:pt x="370" y="464"/>
                </a:lnTo>
                <a:lnTo>
                  <a:pt x="373" y="467"/>
                </a:lnTo>
                <a:lnTo>
                  <a:pt x="377" y="467"/>
                </a:lnTo>
                <a:lnTo>
                  <a:pt x="373" y="477"/>
                </a:lnTo>
                <a:lnTo>
                  <a:pt x="400" y="474"/>
                </a:lnTo>
                <a:lnTo>
                  <a:pt x="407" y="491"/>
                </a:lnTo>
                <a:lnTo>
                  <a:pt x="407" y="498"/>
                </a:lnTo>
                <a:lnTo>
                  <a:pt x="404" y="508"/>
                </a:lnTo>
                <a:lnTo>
                  <a:pt x="417" y="514"/>
                </a:lnTo>
                <a:lnTo>
                  <a:pt x="424" y="524"/>
                </a:lnTo>
                <a:lnTo>
                  <a:pt x="427" y="528"/>
                </a:lnTo>
                <a:lnTo>
                  <a:pt x="431" y="528"/>
                </a:lnTo>
                <a:lnTo>
                  <a:pt x="441" y="521"/>
                </a:lnTo>
                <a:lnTo>
                  <a:pt x="444" y="524"/>
                </a:lnTo>
                <a:lnTo>
                  <a:pt x="451" y="548"/>
                </a:lnTo>
                <a:lnTo>
                  <a:pt x="457" y="565"/>
                </a:lnTo>
                <a:lnTo>
                  <a:pt x="464" y="575"/>
                </a:lnTo>
                <a:lnTo>
                  <a:pt x="464" y="582"/>
                </a:lnTo>
                <a:lnTo>
                  <a:pt x="464" y="588"/>
                </a:lnTo>
                <a:lnTo>
                  <a:pt x="474" y="615"/>
                </a:lnTo>
                <a:lnTo>
                  <a:pt x="471" y="615"/>
                </a:lnTo>
                <a:lnTo>
                  <a:pt x="467" y="622"/>
                </a:lnTo>
                <a:lnTo>
                  <a:pt x="464" y="615"/>
                </a:lnTo>
                <a:lnTo>
                  <a:pt x="454" y="622"/>
                </a:lnTo>
                <a:lnTo>
                  <a:pt x="451" y="625"/>
                </a:lnTo>
                <a:lnTo>
                  <a:pt x="451" y="629"/>
                </a:lnTo>
                <a:lnTo>
                  <a:pt x="454" y="635"/>
                </a:lnTo>
                <a:lnTo>
                  <a:pt x="454" y="639"/>
                </a:lnTo>
                <a:lnTo>
                  <a:pt x="447" y="649"/>
                </a:lnTo>
                <a:lnTo>
                  <a:pt x="441" y="656"/>
                </a:lnTo>
                <a:lnTo>
                  <a:pt x="437" y="666"/>
                </a:lnTo>
                <a:lnTo>
                  <a:pt x="437" y="672"/>
                </a:lnTo>
                <a:lnTo>
                  <a:pt x="437" y="676"/>
                </a:lnTo>
                <a:lnTo>
                  <a:pt x="441" y="679"/>
                </a:lnTo>
                <a:lnTo>
                  <a:pt x="451" y="682"/>
                </a:lnTo>
                <a:lnTo>
                  <a:pt x="457" y="682"/>
                </a:lnTo>
                <a:lnTo>
                  <a:pt x="464" y="679"/>
                </a:lnTo>
                <a:lnTo>
                  <a:pt x="471" y="672"/>
                </a:lnTo>
                <a:lnTo>
                  <a:pt x="478" y="659"/>
                </a:lnTo>
                <a:lnTo>
                  <a:pt x="484" y="652"/>
                </a:lnTo>
                <a:lnTo>
                  <a:pt x="494" y="645"/>
                </a:lnTo>
                <a:lnTo>
                  <a:pt x="498" y="632"/>
                </a:lnTo>
                <a:lnTo>
                  <a:pt x="498" y="622"/>
                </a:lnTo>
                <a:lnTo>
                  <a:pt x="498" y="615"/>
                </a:lnTo>
                <a:lnTo>
                  <a:pt x="501" y="612"/>
                </a:lnTo>
                <a:lnTo>
                  <a:pt x="508" y="608"/>
                </a:lnTo>
                <a:lnTo>
                  <a:pt x="518" y="605"/>
                </a:lnTo>
                <a:lnTo>
                  <a:pt x="528" y="612"/>
                </a:lnTo>
                <a:lnTo>
                  <a:pt x="528" y="608"/>
                </a:lnTo>
                <a:lnTo>
                  <a:pt x="528" y="605"/>
                </a:lnTo>
                <a:lnTo>
                  <a:pt x="525" y="592"/>
                </a:lnTo>
                <a:lnTo>
                  <a:pt x="528" y="575"/>
                </a:lnTo>
                <a:lnTo>
                  <a:pt x="531" y="575"/>
                </a:lnTo>
                <a:lnTo>
                  <a:pt x="528" y="568"/>
                </a:lnTo>
                <a:lnTo>
                  <a:pt x="518" y="565"/>
                </a:lnTo>
                <a:lnTo>
                  <a:pt x="515" y="558"/>
                </a:lnTo>
                <a:lnTo>
                  <a:pt x="498" y="551"/>
                </a:lnTo>
                <a:lnTo>
                  <a:pt x="494" y="541"/>
                </a:lnTo>
                <a:lnTo>
                  <a:pt x="504" y="521"/>
                </a:lnTo>
                <a:lnTo>
                  <a:pt x="515" y="504"/>
                </a:lnTo>
                <a:lnTo>
                  <a:pt x="515" y="501"/>
                </a:lnTo>
                <a:lnTo>
                  <a:pt x="521" y="494"/>
                </a:lnTo>
                <a:lnTo>
                  <a:pt x="528" y="494"/>
                </a:lnTo>
                <a:lnTo>
                  <a:pt x="535" y="494"/>
                </a:lnTo>
                <a:lnTo>
                  <a:pt x="538" y="501"/>
                </a:lnTo>
                <a:lnTo>
                  <a:pt x="541" y="501"/>
                </a:lnTo>
                <a:lnTo>
                  <a:pt x="555" y="508"/>
                </a:lnTo>
                <a:lnTo>
                  <a:pt x="565" y="508"/>
                </a:lnTo>
                <a:lnTo>
                  <a:pt x="568" y="508"/>
                </a:lnTo>
                <a:lnTo>
                  <a:pt x="575" y="511"/>
                </a:lnTo>
                <a:lnTo>
                  <a:pt x="575" y="514"/>
                </a:lnTo>
                <a:lnTo>
                  <a:pt x="578" y="518"/>
                </a:lnTo>
                <a:lnTo>
                  <a:pt x="578" y="521"/>
                </a:lnTo>
                <a:lnTo>
                  <a:pt x="578" y="524"/>
                </a:lnTo>
                <a:lnTo>
                  <a:pt x="575" y="528"/>
                </a:lnTo>
                <a:lnTo>
                  <a:pt x="578" y="531"/>
                </a:lnTo>
                <a:lnTo>
                  <a:pt x="592" y="548"/>
                </a:lnTo>
                <a:lnTo>
                  <a:pt x="602" y="548"/>
                </a:lnTo>
                <a:lnTo>
                  <a:pt x="602" y="538"/>
                </a:lnTo>
                <a:lnTo>
                  <a:pt x="605" y="535"/>
                </a:lnTo>
                <a:close/>
                <a:moveTo>
                  <a:pt x="437" y="652"/>
                </a:moveTo>
                <a:lnTo>
                  <a:pt x="431" y="662"/>
                </a:lnTo>
                <a:lnTo>
                  <a:pt x="424" y="672"/>
                </a:lnTo>
                <a:lnTo>
                  <a:pt x="417" y="682"/>
                </a:lnTo>
                <a:lnTo>
                  <a:pt x="414" y="699"/>
                </a:lnTo>
                <a:lnTo>
                  <a:pt x="407" y="706"/>
                </a:lnTo>
                <a:lnTo>
                  <a:pt x="404" y="709"/>
                </a:lnTo>
                <a:lnTo>
                  <a:pt x="404" y="716"/>
                </a:lnTo>
                <a:lnTo>
                  <a:pt x="407" y="723"/>
                </a:lnTo>
                <a:lnTo>
                  <a:pt x="407" y="729"/>
                </a:lnTo>
                <a:lnTo>
                  <a:pt x="407" y="733"/>
                </a:lnTo>
                <a:lnTo>
                  <a:pt x="410" y="736"/>
                </a:lnTo>
                <a:lnTo>
                  <a:pt x="414" y="740"/>
                </a:lnTo>
                <a:lnTo>
                  <a:pt x="414" y="746"/>
                </a:lnTo>
                <a:lnTo>
                  <a:pt x="404" y="753"/>
                </a:lnTo>
                <a:lnTo>
                  <a:pt x="404" y="766"/>
                </a:lnTo>
                <a:lnTo>
                  <a:pt x="380" y="763"/>
                </a:lnTo>
                <a:lnTo>
                  <a:pt x="370" y="760"/>
                </a:lnTo>
                <a:lnTo>
                  <a:pt x="363" y="753"/>
                </a:lnTo>
                <a:lnTo>
                  <a:pt x="360" y="746"/>
                </a:lnTo>
                <a:lnTo>
                  <a:pt x="357" y="740"/>
                </a:lnTo>
                <a:lnTo>
                  <a:pt x="350" y="736"/>
                </a:lnTo>
                <a:lnTo>
                  <a:pt x="343" y="736"/>
                </a:lnTo>
                <a:lnTo>
                  <a:pt x="326" y="736"/>
                </a:lnTo>
                <a:lnTo>
                  <a:pt x="320" y="726"/>
                </a:lnTo>
                <a:lnTo>
                  <a:pt x="310" y="719"/>
                </a:lnTo>
                <a:lnTo>
                  <a:pt x="303" y="719"/>
                </a:lnTo>
                <a:lnTo>
                  <a:pt x="296" y="709"/>
                </a:lnTo>
                <a:lnTo>
                  <a:pt x="279" y="699"/>
                </a:lnTo>
                <a:lnTo>
                  <a:pt x="256" y="692"/>
                </a:lnTo>
                <a:lnTo>
                  <a:pt x="252" y="676"/>
                </a:lnTo>
                <a:lnTo>
                  <a:pt x="252" y="666"/>
                </a:lnTo>
                <a:lnTo>
                  <a:pt x="256" y="659"/>
                </a:lnTo>
                <a:lnTo>
                  <a:pt x="266" y="656"/>
                </a:lnTo>
                <a:lnTo>
                  <a:pt x="269" y="649"/>
                </a:lnTo>
                <a:lnTo>
                  <a:pt x="273" y="649"/>
                </a:lnTo>
                <a:lnTo>
                  <a:pt x="279" y="656"/>
                </a:lnTo>
                <a:lnTo>
                  <a:pt x="283" y="659"/>
                </a:lnTo>
                <a:lnTo>
                  <a:pt x="289" y="659"/>
                </a:lnTo>
                <a:lnTo>
                  <a:pt x="289" y="656"/>
                </a:lnTo>
                <a:lnTo>
                  <a:pt x="286" y="656"/>
                </a:lnTo>
                <a:lnTo>
                  <a:pt x="289" y="649"/>
                </a:lnTo>
                <a:lnTo>
                  <a:pt x="296" y="649"/>
                </a:lnTo>
                <a:lnTo>
                  <a:pt x="306" y="649"/>
                </a:lnTo>
                <a:lnTo>
                  <a:pt x="306" y="659"/>
                </a:lnTo>
                <a:lnTo>
                  <a:pt x="313" y="656"/>
                </a:lnTo>
                <a:lnTo>
                  <a:pt x="316" y="656"/>
                </a:lnTo>
                <a:lnTo>
                  <a:pt x="316" y="659"/>
                </a:lnTo>
                <a:lnTo>
                  <a:pt x="316" y="662"/>
                </a:lnTo>
                <a:lnTo>
                  <a:pt x="326" y="666"/>
                </a:lnTo>
                <a:lnTo>
                  <a:pt x="336" y="669"/>
                </a:lnTo>
                <a:lnTo>
                  <a:pt x="340" y="666"/>
                </a:lnTo>
                <a:lnTo>
                  <a:pt x="350" y="666"/>
                </a:lnTo>
                <a:lnTo>
                  <a:pt x="357" y="666"/>
                </a:lnTo>
                <a:lnTo>
                  <a:pt x="363" y="669"/>
                </a:lnTo>
                <a:lnTo>
                  <a:pt x="370" y="666"/>
                </a:lnTo>
                <a:lnTo>
                  <a:pt x="377" y="662"/>
                </a:lnTo>
                <a:lnTo>
                  <a:pt x="390" y="659"/>
                </a:lnTo>
                <a:lnTo>
                  <a:pt x="407" y="659"/>
                </a:lnTo>
                <a:lnTo>
                  <a:pt x="414" y="649"/>
                </a:lnTo>
                <a:lnTo>
                  <a:pt x="417" y="652"/>
                </a:lnTo>
                <a:lnTo>
                  <a:pt x="420" y="652"/>
                </a:lnTo>
                <a:lnTo>
                  <a:pt x="427" y="652"/>
                </a:lnTo>
                <a:lnTo>
                  <a:pt x="434" y="652"/>
                </a:lnTo>
                <a:lnTo>
                  <a:pt x="437" y="652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0070C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it-IT" sz="1350"/>
          </a:p>
        </p:txBody>
      </p:sp>
      <p:sp>
        <p:nvSpPr>
          <p:cNvPr id="54" name="Segnaposto contenuto 2"/>
          <p:cNvSpPr txBox="1">
            <a:spLocks/>
          </p:cNvSpPr>
          <p:nvPr/>
        </p:nvSpPr>
        <p:spPr>
          <a:xfrm>
            <a:off x="1454269" y="3648665"/>
            <a:ext cx="1221453" cy="450123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825" i="1" dirty="0"/>
              <a:t>Risorse accessibili su tutto il territorio nazionale</a:t>
            </a:r>
            <a:endParaRPr lang="it-IT" sz="825" i="1" dirty="0"/>
          </a:p>
        </p:txBody>
      </p:sp>
      <p:sp>
        <p:nvSpPr>
          <p:cNvPr id="55" name="Segnaposto contenuto 2"/>
          <p:cNvSpPr txBox="1">
            <a:spLocks/>
          </p:cNvSpPr>
          <p:nvPr/>
        </p:nvSpPr>
        <p:spPr>
          <a:xfrm>
            <a:off x="4600575" y="3372648"/>
            <a:ext cx="2123323" cy="704039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825" i="1" dirty="0"/>
              <a:t>Risorse accessibili nel territorio delle Regioni che conferiscono risorse di Garanzia Giovani al Fondo: Veneto, Emilia-Romagna, Lazio, Molise, Basilicata, Calabria, Sicilia</a:t>
            </a:r>
            <a:endParaRPr lang="it-IT" sz="825" i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687" y="3422316"/>
            <a:ext cx="4494665" cy="2638273"/>
          </a:xfrm>
          <a:prstGeom prst="rect">
            <a:avLst/>
          </a:prstGeom>
        </p:spPr>
      </p:pic>
      <p:sp>
        <p:nvSpPr>
          <p:cNvPr id="56" name="Titolo 1"/>
          <p:cNvSpPr>
            <a:spLocks noGrp="1"/>
          </p:cNvSpPr>
          <p:nvPr>
            <p:ph type="title"/>
          </p:nvPr>
        </p:nvSpPr>
        <p:spPr>
          <a:xfrm>
            <a:off x="437606" y="1345851"/>
            <a:ext cx="6563807" cy="533400"/>
          </a:xfrm>
        </p:spPr>
        <p:txBody>
          <a:bodyPr>
            <a:noAutofit/>
          </a:bodyPr>
          <a:lstStyle/>
          <a:p>
            <a:r>
              <a:rPr lang="it-IT" sz="2200" i="1" spc="-60" dirty="0" err="1" smtClean="0"/>
              <a:t>SELFIEmployment</a:t>
            </a:r>
            <a:r>
              <a:rPr lang="it-IT" sz="2200" spc="-60" dirty="0" smtClean="0"/>
              <a:t>: le risorse in campo</a:t>
            </a:r>
            <a:endParaRPr lang="it-IT" sz="2200" spc="-60" dirty="0"/>
          </a:p>
        </p:txBody>
      </p:sp>
    </p:spTree>
    <p:extLst>
      <p:ext uri="{BB962C8B-B14F-4D97-AF65-F5344CB8AC3E}">
        <p14:creationId xmlns:p14="http://schemas.microsoft.com/office/powerpoint/2010/main" val="403232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Diagramma 72"/>
          <p:cNvGraphicFramePr/>
          <p:nvPr>
            <p:extLst>
              <p:ext uri="{D42A27DB-BD31-4B8C-83A1-F6EECF244321}">
                <p14:modId xmlns:p14="http://schemas.microsoft.com/office/powerpoint/2010/main" val="2246154481"/>
              </p:ext>
            </p:extLst>
          </p:nvPr>
        </p:nvGraphicFramePr>
        <p:xfrm>
          <a:off x="1434022" y="2732844"/>
          <a:ext cx="5488823" cy="2494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1608" y="2638137"/>
            <a:ext cx="2289946" cy="22281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200" dirty="0"/>
              <a:t>I destinatari iniziali sono i </a:t>
            </a:r>
            <a:r>
              <a:rPr lang="it-IT" sz="1200" dirty="0"/>
              <a:t>giovani </a:t>
            </a:r>
            <a:r>
              <a:rPr lang="it-IT" sz="1200" dirty="0" err="1"/>
              <a:t>Neet</a:t>
            </a:r>
            <a:r>
              <a:rPr lang="it-IT" sz="1200" dirty="0"/>
              <a:t> di età compresa tra i 18 ed i 29 anni, iscritti a Garanzia Giovani </a:t>
            </a:r>
            <a:r>
              <a:rPr lang="it-IT" sz="1200" dirty="0"/>
              <a:t>e </a:t>
            </a:r>
            <a:r>
              <a:rPr lang="it-IT" sz="1200" dirty="0"/>
              <a:t>che hanno completato con successo i percorsi </a:t>
            </a:r>
            <a:r>
              <a:rPr lang="it-IT" sz="1200" dirty="0"/>
              <a:t>di accompagnamento </a:t>
            </a:r>
            <a:r>
              <a:rPr lang="it-IT" sz="1200" dirty="0"/>
              <a:t>all’avvio di impresa e supporto allo </a:t>
            </a:r>
            <a:r>
              <a:rPr lang="it-IT" sz="1200" i="1" dirty="0"/>
              <a:t>start-up</a:t>
            </a:r>
            <a:r>
              <a:rPr lang="it-IT" sz="1200" dirty="0"/>
              <a:t>.</a:t>
            </a:r>
            <a:endParaRPr lang="it-IT" sz="1200" dirty="0"/>
          </a:p>
        </p:txBody>
      </p:sp>
      <p:grpSp>
        <p:nvGrpSpPr>
          <p:cNvPr id="35" name="Gruppo 34"/>
          <p:cNvGrpSpPr/>
          <p:nvPr/>
        </p:nvGrpSpPr>
        <p:grpSpPr>
          <a:xfrm>
            <a:off x="2864667" y="4176268"/>
            <a:ext cx="770369" cy="716074"/>
            <a:chOff x="5465031" y="4300491"/>
            <a:chExt cx="1027159" cy="954765"/>
          </a:xfrm>
        </p:grpSpPr>
        <p:sp>
          <p:nvSpPr>
            <p:cNvPr id="11" name="Freeform 226"/>
            <p:cNvSpPr>
              <a:spLocks/>
            </p:cNvSpPr>
            <p:nvPr/>
          </p:nvSpPr>
          <p:spPr bwMode="auto">
            <a:xfrm>
              <a:off x="5564899" y="4376821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 227"/>
            <p:cNvSpPr>
              <a:spLocks noEditPoints="1"/>
            </p:cNvSpPr>
            <p:nvPr/>
          </p:nvSpPr>
          <p:spPr bwMode="auto">
            <a:xfrm>
              <a:off x="5664882" y="430049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Freeform 228"/>
            <p:cNvSpPr>
              <a:spLocks/>
            </p:cNvSpPr>
            <p:nvPr/>
          </p:nvSpPr>
          <p:spPr bwMode="auto">
            <a:xfrm>
              <a:off x="5754873" y="4376821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Freeform 234"/>
            <p:cNvSpPr>
              <a:spLocks noEditPoints="1"/>
            </p:cNvSpPr>
            <p:nvPr/>
          </p:nvSpPr>
          <p:spPr bwMode="auto">
            <a:xfrm>
              <a:off x="5857742" y="437682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 241"/>
            <p:cNvSpPr>
              <a:spLocks/>
            </p:cNvSpPr>
            <p:nvPr/>
          </p:nvSpPr>
          <p:spPr bwMode="auto">
            <a:xfrm>
              <a:off x="5965327" y="4353295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Freeform 242"/>
            <p:cNvSpPr>
              <a:spLocks noEditPoints="1"/>
            </p:cNvSpPr>
            <p:nvPr/>
          </p:nvSpPr>
          <p:spPr bwMode="auto">
            <a:xfrm>
              <a:off x="6063480" y="437682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Freeform 243"/>
            <p:cNvSpPr>
              <a:spLocks/>
            </p:cNvSpPr>
            <p:nvPr/>
          </p:nvSpPr>
          <p:spPr bwMode="auto">
            <a:xfrm>
              <a:off x="6179605" y="4331540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 244"/>
            <p:cNvSpPr>
              <a:spLocks noEditPoints="1"/>
            </p:cNvSpPr>
            <p:nvPr/>
          </p:nvSpPr>
          <p:spPr bwMode="auto">
            <a:xfrm>
              <a:off x="6274097" y="437682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Freeform 234"/>
            <p:cNvSpPr>
              <a:spLocks noEditPoints="1"/>
            </p:cNvSpPr>
            <p:nvPr/>
          </p:nvSpPr>
          <p:spPr bwMode="auto">
            <a:xfrm>
              <a:off x="5549137" y="4700866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Freeform 243"/>
            <p:cNvSpPr>
              <a:spLocks/>
            </p:cNvSpPr>
            <p:nvPr/>
          </p:nvSpPr>
          <p:spPr bwMode="auto">
            <a:xfrm>
              <a:off x="5786400" y="4639328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Freeform 243"/>
            <p:cNvSpPr>
              <a:spLocks/>
            </p:cNvSpPr>
            <p:nvPr/>
          </p:nvSpPr>
          <p:spPr bwMode="auto">
            <a:xfrm>
              <a:off x="5866674" y="4809056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Freeform 243"/>
            <p:cNvSpPr>
              <a:spLocks/>
            </p:cNvSpPr>
            <p:nvPr/>
          </p:nvSpPr>
          <p:spPr bwMode="auto">
            <a:xfrm>
              <a:off x="6061262" y="4660110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Freeform 243"/>
            <p:cNvSpPr>
              <a:spLocks/>
            </p:cNvSpPr>
            <p:nvPr/>
          </p:nvSpPr>
          <p:spPr bwMode="auto">
            <a:xfrm>
              <a:off x="6389321" y="4506702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Freeform 234"/>
            <p:cNvSpPr>
              <a:spLocks noEditPoints="1"/>
            </p:cNvSpPr>
            <p:nvPr/>
          </p:nvSpPr>
          <p:spPr bwMode="auto">
            <a:xfrm>
              <a:off x="5944594" y="4638300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Freeform 234"/>
            <p:cNvSpPr>
              <a:spLocks noEditPoints="1"/>
            </p:cNvSpPr>
            <p:nvPr/>
          </p:nvSpPr>
          <p:spPr bwMode="auto">
            <a:xfrm>
              <a:off x="6193552" y="4621517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Freeform 234"/>
            <p:cNvSpPr>
              <a:spLocks noEditPoints="1"/>
            </p:cNvSpPr>
            <p:nvPr/>
          </p:nvSpPr>
          <p:spPr bwMode="auto">
            <a:xfrm>
              <a:off x="5656887" y="4662193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Freeform 234"/>
            <p:cNvSpPr>
              <a:spLocks noEditPoints="1"/>
            </p:cNvSpPr>
            <p:nvPr/>
          </p:nvSpPr>
          <p:spPr bwMode="auto">
            <a:xfrm>
              <a:off x="6317154" y="4683636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Freeform 234"/>
            <p:cNvSpPr>
              <a:spLocks noEditPoints="1"/>
            </p:cNvSpPr>
            <p:nvPr/>
          </p:nvSpPr>
          <p:spPr bwMode="auto">
            <a:xfrm>
              <a:off x="5465031" y="448758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Freeform 243"/>
            <p:cNvSpPr>
              <a:spLocks/>
            </p:cNvSpPr>
            <p:nvPr/>
          </p:nvSpPr>
          <p:spPr bwMode="auto">
            <a:xfrm>
              <a:off x="6140399" y="4843833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2" name="Gruppo 71"/>
          <p:cNvGrpSpPr/>
          <p:nvPr/>
        </p:nvGrpSpPr>
        <p:grpSpPr>
          <a:xfrm>
            <a:off x="4999695" y="3454663"/>
            <a:ext cx="916445" cy="1021886"/>
            <a:chOff x="6805598" y="3375085"/>
            <a:chExt cx="1221926" cy="1362514"/>
          </a:xfrm>
        </p:grpSpPr>
        <p:sp>
          <p:nvSpPr>
            <p:cNvPr id="66" name="Freeform 202"/>
            <p:cNvSpPr>
              <a:spLocks noEditPoints="1"/>
            </p:cNvSpPr>
            <p:nvPr/>
          </p:nvSpPr>
          <p:spPr bwMode="auto">
            <a:xfrm>
              <a:off x="7458480" y="3375085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Freeform 201"/>
            <p:cNvSpPr>
              <a:spLocks/>
            </p:cNvSpPr>
            <p:nvPr/>
          </p:nvSpPr>
          <p:spPr bwMode="auto">
            <a:xfrm>
              <a:off x="7146401" y="4125854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Freeform 203"/>
            <p:cNvSpPr>
              <a:spLocks/>
            </p:cNvSpPr>
            <p:nvPr/>
          </p:nvSpPr>
          <p:spPr bwMode="auto">
            <a:xfrm>
              <a:off x="7832976" y="4056901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Freeform 226"/>
            <p:cNvSpPr>
              <a:spLocks/>
            </p:cNvSpPr>
            <p:nvPr/>
          </p:nvSpPr>
          <p:spPr bwMode="auto">
            <a:xfrm>
              <a:off x="6990765" y="3586101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Freeform 227"/>
            <p:cNvSpPr>
              <a:spLocks noEditPoints="1"/>
            </p:cNvSpPr>
            <p:nvPr/>
          </p:nvSpPr>
          <p:spPr bwMode="auto">
            <a:xfrm>
              <a:off x="7090748" y="350977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pPr defTabSz="489867"/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Freeform 228"/>
            <p:cNvSpPr>
              <a:spLocks/>
            </p:cNvSpPr>
            <p:nvPr/>
          </p:nvSpPr>
          <p:spPr bwMode="auto">
            <a:xfrm>
              <a:off x="7180739" y="3586101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Freeform 234"/>
            <p:cNvSpPr>
              <a:spLocks noEditPoints="1"/>
            </p:cNvSpPr>
            <p:nvPr/>
          </p:nvSpPr>
          <p:spPr bwMode="auto">
            <a:xfrm>
              <a:off x="7283608" y="358610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pPr defTabSz="489867"/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Freeform 241"/>
            <p:cNvSpPr>
              <a:spLocks/>
            </p:cNvSpPr>
            <p:nvPr/>
          </p:nvSpPr>
          <p:spPr bwMode="auto">
            <a:xfrm>
              <a:off x="7391193" y="3562575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Freeform 242"/>
            <p:cNvSpPr>
              <a:spLocks noEditPoints="1"/>
            </p:cNvSpPr>
            <p:nvPr/>
          </p:nvSpPr>
          <p:spPr bwMode="auto">
            <a:xfrm>
              <a:off x="7489346" y="358610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Freeform 243"/>
            <p:cNvSpPr>
              <a:spLocks/>
            </p:cNvSpPr>
            <p:nvPr/>
          </p:nvSpPr>
          <p:spPr bwMode="auto">
            <a:xfrm>
              <a:off x="7605471" y="3540820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Freeform 244"/>
            <p:cNvSpPr>
              <a:spLocks noEditPoints="1"/>
            </p:cNvSpPr>
            <p:nvPr/>
          </p:nvSpPr>
          <p:spPr bwMode="auto">
            <a:xfrm>
              <a:off x="7699963" y="358610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pPr defTabSz="489867"/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Freeform 234"/>
            <p:cNvSpPr>
              <a:spLocks noEditPoints="1"/>
            </p:cNvSpPr>
            <p:nvPr/>
          </p:nvSpPr>
          <p:spPr bwMode="auto">
            <a:xfrm>
              <a:off x="6975003" y="3910146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Freeform 243"/>
            <p:cNvSpPr>
              <a:spLocks/>
            </p:cNvSpPr>
            <p:nvPr/>
          </p:nvSpPr>
          <p:spPr bwMode="auto">
            <a:xfrm>
              <a:off x="7212266" y="3848608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Freeform 243"/>
            <p:cNvSpPr>
              <a:spLocks/>
            </p:cNvSpPr>
            <p:nvPr/>
          </p:nvSpPr>
          <p:spPr bwMode="auto">
            <a:xfrm>
              <a:off x="7292540" y="4018336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Freeform 243"/>
            <p:cNvSpPr>
              <a:spLocks/>
            </p:cNvSpPr>
            <p:nvPr/>
          </p:nvSpPr>
          <p:spPr bwMode="auto">
            <a:xfrm>
              <a:off x="7487128" y="3869390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pPr defTabSz="489867"/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Freeform 243"/>
            <p:cNvSpPr>
              <a:spLocks/>
            </p:cNvSpPr>
            <p:nvPr/>
          </p:nvSpPr>
          <p:spPr bwMode="auto">
            <a:xfrm>
              <a:off x="7815187" y="3715982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Freeform 234"/>
            <p:cNvSpPr>
              <a:spLocks noEditPoints="1"/>
            </p:cNvSpPr>
            <p:nvPr/>
          </p:nvSpPr>
          <p:spPr bwMode="auto">
            <a:xfrm>
              <a:off x="7370460" y="3847580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Freeform 234"/>
            <p:cNvSpPr>
              <a:spLocks noEditPoints="1"/>
            </p:cNvSpPr>
            <p:nvPr/>
          </p:nvSpPr>
          <p:spPr bwMode="auto">
            <a:xfrm>
              <a:off x="7619418" y="3830797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Freeform 234"/>
            <p:cNvSpPr>
              <a:spLocks noEditPoints="1"/>
            </p:cNvSpPr>
            <p:nvPr/>
          </p:nvSpPr>
          <p:spPr bwMode="auto">
            <a:xfrm>
              <a:off x="7082753" y="3871473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pPr defTabSz="489867"/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Freeform 234"/>
            <p:cNvSpPr>
              <a:spLocks noEditPoints="1"/>
            </p:cNvSpPr>
            <p:nvPr/>
          </p:nvSpPr>
          <p:spPr bwMode="auto">
            <a:xfrm>
              <a:off x="7743020" y="3892916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Freeform 234"/>
            <p:cNvSpPr>
              <a:spLocks noEditPoints="1"/>
            </p:cNvSpPr>
            <p:nvPr/>
          </p:nvSpPr>
          <p:spPr bwMode="auto">
            <a:xfrm>
              <a:off x="6890897" y="3696861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7566265" y="4053113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Freeform 202"/>
            <p:cNvSpPr>
              <a:spLocks noEditPoints="1"/>
            </p:cNvSpPr>
            <p:nvPr/>
          </p:nvSpPr>
          <p:spPr bwMode="auto">
            <a:xfrm>
              <a:off x="7401987" y="4048190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Freeform 201"/>
            <p:cNvSpPr>
              <a:spLocks/>
            </p:cNvSpPr>
            <p:nvPr/>
          </p:nvSpPr>
          <p:spPr bwMode="auto">
            <a:xfrm>
              <a:off x="6914674" y="4104094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Freeform 201"/>
            <p:cNvSpPr>
              <a:spLocks/>
            </p:cNvSpPr>
            <p:nvPr/>
          </p:nvSpPr>
          <p:spPr bwMode="auto">
            <a:xfrm>
              <a:off x="6805598" y="3857652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Freeform 201"/>
            <p:cNvSpPr>
              <a:spLocks/>
            </p:cNvSpPr>
            <p:nvPr/>
          </p:nvSpPr>
          <p:spPr bwMode="auto">
            <a:xfrm>
              <a:off x="7924655" y="3851189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Freeform 201"/>
            <p:cNvSpPr>
              <a:spLocks/>
            </p:cNvSpPr>
            <p:nvPr/>
          </p:nvSpPr>
          <p:spPr bwMode="auto">
            <a:xfrm>
              <a:off x="7799334" y="3414463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Freeform 202"/>
            <p:cNvSpPr>
              <a:spLocks noEditPoints="1"/>
            </p:cNvSpPr>
            <p:nvPr/>
          </p:nvSpPr>
          <p:spPr bwMode="auto">
            <a:xfrm>
              <a:off x="6866581" y="3436804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Freeform 243"/>
            <p:cNvSpPr>
              <a:spLocks/>
            </p:cNvSpPr>
            <p:nvPr/>
          </p:nvSpPr>
          <p:spPr bwMode="auto">
            <a:xfrm>
              <a:off x="7718665" y="4205513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Freeform 243"/>
            <p:cNvSpPr>
              <a:spLocks/>
            </p:cNvSpPr>
            <p:nvPr/>
          </p:nvSpPr>
          <p:spPr bwMode="auto">
            <a:xfrm>
              <a:off x="7907611" y="3529970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Freeform 234"/>
            <p:cNvSpPr>
              <a:spLocks noEditPoints="1"/>
            </p:cNvSpPr>
            <p:nvPr/>
          </p:nvSpPr>
          <p:spPr bwMode="auto">
            <a:xfrm>
              <a:off x="7043589" y="4163964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Freeform 234"/>
            <p:cNvSpPr>
              <a:spLocks noEditPoints="1"/>
            </p:cNvSpPr>
            <p:nvPr/>
          </p:nvSpPr>
          <p:spPr bwMode="auto">
            <a:xfrm>
              <a:off x="7439502" y="4224047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Freeform 201"/>
            <p:cNvSpPr>
              <a:spLocks/>
            </p:cNvSpPr>
            <p:nvPr/>
          </p:nvSpPr>
          <p:spPr bwMode="auto">
            <a:xfrm>
              <a:off x="7298801" y="4278254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201"/>
            <p:cNvSpPr>
              <a:spLocks/>
            </p:cNvSpPr>
            <p:nvPr/>
          </p:nvSpPr>
          <p:spPr bwMode="auto">
            <a:xfrm>
              <a:off x="7067074" y="4256494"/>
              <a:ext cx="102869" cy="411423"/>
            </a:xfrm>
            <a:custGeom>
              <a:avLst/>
              <a:gdLst>
                <a:gd name="T0" fmla="*/ 510 w 552"/>
                <a:gd name="T1" fmla="*/ 622 h 2192"/>
                <a:gd name="T2" fmla="*/ 472 w 552"/>
                <a:gd name="T3" fmla="*/ 434 h 2192"/>
                <a:gd name="T4" fmla="*/ 426 w 552"/>
                <a:gd name="T5" fmla="*/ 362 h 2192"/>
                <a:gd name="T6" fmla="*/ 350 w 552"/>
                <a:gd name="T7" fmla="*/ 332 h 2192"/>
                <a:gd name="T8" fmla="*/ 356 w 552"/>
                <a:gd name="T9" fmla="*/ 312 h 2192"/>
                <a:gd name="T10" fmla="*/ 368 w 552"/>
                <a:gd name="T11" fmla="*/ 244 h 2192"/>
                <a:gd name="T12" fmla="*/ 368 w 552"/>
                <a:gd name="T13" fmla="*/ 64 h 2192"/>
                <a:gd name="T14" fmla="*/ 330 w 552"/>
                <a:gd name="T15" fmla="*/ 12 h 2192"/>
                <a:gd name="T16" fmla="*/ 248 w 552"/>
                <a:gd name="T17" fmla="*/ 2 h 2192"/>
                <a:gd name="T18" fmla="*/ 178 w 552"/>
                <a:gd name="T19" fmla="*/ 42 h 2192"/>
                <a:gd name="T20" fmla="*/ 154 w 552"/>
                <a:gd name="T21" fmla="*/ 120 h 2192"/>
                <a:gd name="T22" fmla="*/ 148 w 552"/>
                <a:gd name="T23" fmla="*/ 310 h 2192"/>
                <a:gd name="T24" fmla="*/ 140 w 552"/>
                <a:gd name="T25" fmla="*/ 340 h 2192"/>
                <a:gd name="T26" fmla="*/ 42 w 552"/>
                <a:gd name="T27" fmla="*/ 372 h 2192"/>
                <a:gd name="T28" fmla="*/ 12 w 552"/>
                <a:gd name="T29" fmla="*/ 450 h 2192"/>
                <a:gd name="T30" fmla="*/ 2 w 552"/>
                <a:gd name="T31" fmla="*/ 922 h 2192"/>
                <a:gd name="T32" fmla="*/ 6 w 552"/>
                <a:gd name="T33" fmla="*/ 1086 h 2192"/>
                <a:gd name="T34" fmla="*/ 42 w 552"/>
                <a:gd name="T35" fmla="*/ 1138 h 2192"/>
                <a:gd name="T36" fmla="*/ 58 w 552"/>
                <a:gd name="T37" fmla="*/ 1132 h 2192"/>
                <a:gd name="T38" fmla="*/ 70 w 552"/>
                <a:gd name="T39" fmla="*/ 1106 h 2192"/>
                <a:gd name="T40" fmla="*/ 58 w 552"/>
                <a:gd name="T41" fmla="*/ 1076 h 2192"/>
                <a:gd name="T42" fmla="*/ 70 w 552"/>
                <a:gd name="T43" fmla="*/ 1032 h 2192"/>
                <a:gd name="T44" fmla="*/ 78 w 552"/>
                <a:gd name="T45" fmla="*/ 868 h 2192"/>
                <a:gd name="T46" fmla="*/ 78 w 552"/>
                <a:gd name="T47" fmla="*/ 1144 h 2192"/>
                <a:gd name="T48" fmla="*/ 70 w 552"/>
                <a:gd name="T49" fmla="*/ 1280 h 2192"/>
                <a:gd name="T50" fmla="*/ 60 w 552"/>
                <a:gd name="T51" fmla="*/ 1366 h 2192"/>
                <a:gd name="T52" fmla="*/ 56 w 552"/>
                <a:gd name="T53" fmla="*/ 1450 h 2192"/>
                <a:gd name="T54" fmla="*/ 126 w 552"/>
                <a:gd name="T55" fmla="*/ 1490 h 2192"/>
                <a:gd name="T56" fmla="*/ 126 w 552"/>
                <a:gd name="T57" fmla="*/ 1616 h 2192"/>
                <a:gd name="T58" fmla="*/ 120 w 552"/>
                <a:gd name="T59" fmla="*/ 1920 h 2192"/>
                <a:gd name="T60" fmla="*/ 96 w 552"/>
                <a:gd name="T61" fmla="*/ 2094 h 2192"/>
                <a:gd name="T62" fmla="*/ 116 w 552"/>
                <a:gd name="T63" fmla="*/ 2186 h 2192"/>
                <a:gd name="T64" fmla="*/ 148 w 552"/>
                <a:gd name="T65" fmla="*/ 2184 h 2192"/>
                <a:gd name="T66" fmla="*/ 160 w 552"/>
                <a:gd name="T67" fmla="*/ 2050 h 2192"/>
                <a:gd name="T68" fmla="*/ 212 w 552"/>
                <a:gd name="T69" fmla="*/ 1690 h 2192"/>
                <a:gd name="T70" fmla="*/ 226 w 552"/>
                <a:gd name="T71" fmla="*/ 1498 h 2192"/>
                <a:gd name="T72" fmla="*/ 288 w 552"/>
                <a:gd name="T73" fmla="*/ 1462 h 2192"/>
                <a:gd name="T74" fmla="*/ 314 w 552"/>
                <a:gd name="T75" fmla="*/ 1486 h 2192"/>
                <a:gd name="T76" fmla="*/ 308 w 552"/>
                <a:gd name="T77" fmla="*/ 1716 h 2192"/>
                <a:gd name="T78" fmla="*/ 324 w 552"/>
                <a:gd name="T79" fmla="*/ 1948 h 2192"/>
                <a:gd name="T80" fmla="*/ 308 w 552"/>
                <a:gd name="T81" fmla="*/ 2040 h 2192"/>
                <a:gd name="T82" fmla="*/ 340 w 552"/>
                <a:gd name="T83" fmla="*/ 2110 h 2192"/>
                <a:gd name="T84" fmla="*/ 352 w 552"/>
                <a:gd name="T85" fmla="*/ 2154 h 2192"/>
                <a:gd name="T86" fmla="*/ 426 w 552"/>
                <a:gd name="T87" fmla="*/ 2178 h 2192"/>
                <a:gd name="T88" fmla="*/ 416 w 552"/>
                <a:gd name="T89" fmla="*/ 2126 h 2192"/>
                <a:gd name="T90" fmla="*/ 372 w 552"/>
                <a:gd name="T91" fmla="*/ 2000 h 2192"/>
                <a:gd name="T92" fmla="*/ 398 w 552"/>
                <a:gd name="T93" fmla="*/ 1624 h 2192"/>
                <a:gd name="T94" fmla="*/ 398 w 552"/>
                <a:gd name="T95" fmla="*/ 1452 h 2192"/>
                <a:gd name="T96" fmla="*/ 452 w 552"/>
                <a:gd name="T97" fmla="*/ 1442 h 2192"/>
                <a:gd name="T98" fmla="*/ 464 w 552"/>
                <a:gd name="T99" fmla="*/ 1004 h 2192"/>
                <a:gd name="T100" fmla="*/ 480 w 552"/>
                <a:gd name="T101" fmla="*/ 1028 h 2192"/>
                <a:gd name="T102" fmla="*/ 494 w 552"/>
                <a:gd name="T103" fmla="*/ 1104 h 2192"/>
                <a:gd name="T104" fmla="*/ 482 w 552"/>
                <a:gd name="T105" fmla="*/ 1130 h 2192"/>
                <a:gd name="T106" fmla="*/ 500 w 552"/>
                <a:gd name="T107" fmla="*/ 1134 h 2192"/>
                <a:gd name="T108" fmla="*/ 498 w 552"/>
                <a:gd name="T109" fmla="*/ 1150 h 2192"/>
                <a:gd name="T110" fmla="*/ 526 w 552"/>
                <a:gd name="T111" fmla="*/ 1150 h 2192"/>
                <a:gd name="T112" fmla="*/ 540 w 552"/>
                <a:gd name="T113" fmla="*/ 1164 h 2192"/>
                <a:gd name="T114" fmla="*/ 552 w 552"/>
                <a:gd name="T115" fmla="*/ 1132 h 2192"/>
                <a:gd name="T116" fmla="*/ 526 w 552"/>
                <a:gd name="T117" fmla="*/ 990 h 2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52"/>
                <a:gd name="T178" fmla="*/ 0 h 2192"/>
                <a:gd name="T179" fmla="*/ 552 w 552"/>
                <a:gd name="T180" fmla="*/ 2192 h 21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52" h="2192">
                  <a:moveTo>
                    <a:pt x="522" y="814"/>
                  </a:moveTo>
                  <a:lnTo>
                    <a:pt x="522" y="814"/>
                  </a:lnTo>
                  <a:lnTo>
                    <a:pt x="522" y="772"/>
                  </a:lnTo>
                  <a:lnTo>
                    <a:pt x="520" y="724"/>
                  </a:lnTo>
                  <a:lnTo>
                    <a:pt x="516" y="674"/>
                  </a:lnTo>
                  <a:lnTo>
                    <a:pt x="510" y="622"/>
                  </a:lnTo>
                  <a:lnTo>
                    <a:pt x="504" y="572"/>
                  </a:lnTo>
                  <a:lnTo>
                    <a:pt x="498" y="528"/>
                  </a:lnTo>
                  <a:lnTo>
                    <a:pt x="490" y="492"/>
                  </a:lnTo>
                  <a:lnTo>
                    <a:pt x="484" y="466"/>
                  </a:lnTo>
                  <a:lnTo>
                    <a:pt x="472" y="434"/>
                  </a:lnTo>
                  <a:lnTo>
                    <a:pt x="462" y="408"/>
                  </a:lnTo>
                  <a:lnTo>
                    <a:pt x="456" y="396"/>
                  </a:lnTo>
                  <a:lnTo>
                    <a:pt x="448" y="384"/>
                  </a:lnTo>
                  <a:lnTo>
                    <a:pt x="438" y="372"/>
                  </a:lnTo>
                  <a:lnTo>
                    <a:pt x="426" y="362"/>
                  </a:lnTo>
                  <a:lnTo>
                    <a:pt x="414" y="354"/>
                  </a:lnTo>
                  <a:lnTo>
                    <a:pt x="402" y="348"/>
                  </a:lnTo>
                  <a:lnTo>
                    <a:pt x="376" y="342"/>
                  </a:lnTo>
                  <a:lnTo>
                    <a:pt x="360" y="338"/>
                  </a:lnTo>
                  <a:lnTo>
                    <a:pt x="350" y="332"/>
                  </a:lnTo>
                  <a:lnTo>
                    <a:pt x="344" y="328"/>
                  </a:lnTo>
                  <a:lnTo>
                    <a:pt x="342" y="324"/>
                  </a:lnTo>
                  <a:lnTo>
                    <a:pt x="344" y="320"/>
                  </a:lnTo>
                  <a:lnTo>
                    <a:pt x="346" y="316"/>
                  </a:lnTo>
                  <a:lnTo>
                    <a:pt x="356" y="312"/>
                  </a:lnTo>
                  <a:lnTo>
                    <a:pt x="358" y="308"/>
                  </a:lnTo>
                  <a:lnTo>
                    <a:pt x="360" y="302"/>
                  </a:lnTo>
                  <a:lnTo>
                    <a:pt x="366" y="280"/>
                  </a:lnTo>
                  <a:lnTo>
                    <a:pt x="368" y="258"/>
                  </a:lnTo>
                  <a:lnTo>
                    <a:pt x="368" y="244"/>
                  </a:lnTo>
                  <a:lnTo>
                    <a:pt x="370" y="218"/>
                  </a:lnTo>
                  <a:lnTo>
                    <a:pt x="372" y="162"/>
                  </a:lnTo>
                  <a:lnTo>
                    <a:pt x="374" y="130"/>
                  </a:lnTo>
                  <a:lnTo>
                    <a:pt x="372" y="100"/>
                  </a:lnTo>
                  <a:lnTo>
                    <a:pt x="370" y="74"/>
                  </a:lnTo>
                  <a:lnTo>
                    <a:pt x="368" y="64"/>
                  </a:lnTo>
                  <a:lnTo>
                    <a:pt x="364" y="56"/>
                  </a:lnTo>
                  <a:lnTo>
                    <a:pt x="356" y="40"/>
                  </a:lnTo>
                  <a:lnTo>
                    <a:pt x="348" y="30"/>
                  </a:lnTo>
                  <a:lnTo>
                    <a:pt x="340" y="20"/>
                  </a:lnTo>
                  <a:lnTo>
                    <a:pt x="330" y="12"/>
                  </a:lnTo>
                  <a:lnTo>
                    <a:pt x="318" y="6"/>
                  </a:lnTo>
                  <a:lnTo>
                    <a:pt x="304" y="0"/>
                  </a:lnTo>
                  <a:lnTo>
                    <a:pt x="288" y="0"/>
                  </a:lnTo>
                  <a:lnTo>
                    <a:pt x="268" y="0"/>
                  </a:lnTo>
                  <a:lnTo>
                    <a:pt x="248" y="2"/>
                  </a:lnTo>
                  <a:lnTo>
                    <a:pt x="226" y="8"/>
                  </a:lnTo>
                  <a:lnTo>
                    <a:pt x="216" y="12"/>
                  </a:lnTo>
                  <a:lnTo>
                    <a:pt x="206" y="18"/>
                  </a:lnTo>
                  <a:lnTo>
                    <a:pt x="196" y="24"/>
                  </a:lnTo>
                  <a:lnTo>
                    <a:pt x="186" y="32"/>
                  </a:lnTo>
                  <a:lnTo>
                    <a:pt x="178" y="42"/>
                  </a:lnTo>
                  <a:lnTo>
                    <a:pt x="170" y="54"/>
                  </a:lnTo>
                  <a:lnTo>
                    <a:pt x="164" y="68"/>
                  </a:lnTo>
                  <a:lnTo>
                    <a:pt x="160" y="82"/>
                  </a:lnTo>
                  <a:lnTo>
                    <a:pt x="156" y="100"/>
                  </a:lnTo>
                  <a:lnTo>
                    <a:pt x="154" y="120"/>
                  </a:lnTo>
                  <a:lnTo>
                    <a:pt x="152" y="184"/>
                  </a:lnTo>
                  <a:lnTo>
                    <a:pt x="146" y="240"/>
                  </a:lnTo>
                  <a:lnTo>
                    <a:pt x="144" y="286"/>
                  </a:lnTo>
                  <a:lnTo>
                    <a:pt x="146" y="300"/>
                  </a:lnTo>
                  <a:lnTo>
                    <a:pt x="148" y="310"/>
                  </a:lnTo>
                  <a:lnTo>
                    <a:pt x="154" y="316"/>
                  </a:lnTo>
                  <a:lnTo>
                    <a:pt x="156" y="320"/>
                  </a:lnTo>
                  <a:lnTo>
                    <a:pt x="156" y="326"/>
                  </a:lnTo>
                  <a:lnTo>
                    <a:pt x="154" y="330"/>
                  </a:lnTo>
                  <a:lnTo>
                    <a:pt x="152" y="334"/>
                  </a:lnTo>
                  <a:lnTo>
                    <a:pt x="140" y="340"/>
                  </a:lnTo>
                  <a:lnTo>
                    <a:pt x="120" y="346"/>
                  </a:lnTo>
                  <a:lnTo>
                    <a:pt x="88" y="352"/>
                  </a:lnTo>
                  <a:lnTo>
                    <a:pt x="70" y="354"/>
                  </a:lnTo>
                  <a:lnTo>
                    <a:pt x="54" y="362"/>
                  </a:lnTo>
                  <a:lnTo>
                    <a:pt x="42" y="372"/>
                  </a:lnTo>
                  <a:lnTo>
                    <a:pt x="32" y="384"/>
                  </a:lnTo>
                  <a:lnTo>
                    <a:pt x="22" y="398"/>
                  </a:lnTo>
                  <a:lnTo>
                    <a:pt x="16" y="414"/>
                  </a:lnTo>
                  <a:lnTo>
                    <a:pt x="14" y="432"/>
                  </a:lnTo>
                  <a:lnTo>
                    <a:pt x="12" y="450"/>
                  </a:lnTo>
                  <a:lnTo>
                    <a:pt x="10" y="540"/>
                  </a:lnTo>
                  <a:lnTo>
                    <a:pt x="4" y="688"/>
                  </a:lnTo>
                  <a:lnTo>
                    <a:pt x="0" y="836"/>
                  </a:lnTo>
                  <a:lnTo>
                    <a:pt x="0" y="890"/>
                  </a:lnTo>
                  <a:lnTo>
                    <a:pt x="2" y="922"/>
                  </a:lnTo>
                  <a:lnTo>
                    <a:pt x="6" y="952"/>
                  </a:lnTo>
                  <a:lnTo>
                    <a:pt x="8" y="978"/>
                  </a:lnTo>
                  <a:lnTo>
                    <a:pt x="10" y="1016"/>
                  </a:lnTo>
                  <a:lnTo>
                    <a:pt x="6" y="1064"/>
                  </a:lnTo>
                  <a:lnTo>
                    <a:pt x="6" y="1086"/>
                  </a:lnTo>
                  <a:lnTo>
                    <a:pt x="8" y="1096"/>
                  </a:lnTo>
                  <a:lnTo>
                    <a:pt x="10" y="1100"/>
                  </a:lnTo>
                  <a:lnTo>
                    <a:pt x="20" y="1110"/>
                  </a:lnTo>
                  <a:lnTo>
                    <a:pt x="32" y="1124"/>
                  </a:lnTo>
                  <a:lnTo>
                    <a:pt x="42" y="1138"/>
                  </a:lnTo>
                  <a:lnTo>
                    <a:pt x="46" y="1140"/>
                  </a:lnTo>
                  <a:lnTo>
                    <a:pt x="48" y="1142"/>
                  </a:lnTo>
                  <a:lnTo>
                    <a:pt x="54" y="1138"/>
                  </a:lnTo>
                  <a:lnTo>
                    <a:pt x="56" y="1136"/>
                  </a:lnTo>
                  <a:lnTo>
                    <a:pt x="58" y="1132"/>
                  </a:lnTo>
                  <a:lnTo>
                    <a:pt x="58" y="1128"/>
                  </a:lnTo>
                  <a:lnTo>
                    <a:pt x="58" y="1120"/>
                  </a:lnTo>
                  <a:lnTo>
                    <a:pt x="60" y="1116"/>
                  </a:lnTo>
                  <a:lnTo>
                    <a:pt x="64" y="1112"/>
                  </a:lnTo>
                  <a:lnTo>
                    <a:pt x="70" y="1106"/>
                  </a:lnTo>
                  <a:lnTo>
                    <a:pt x="70" y="1102"/>
                  </a:lnTo>
                  <a:lnTo>
                    <a:pt x="70" y="1100"/>
                  </a:lnTo>
                  <a:lnTo>
                    <a:pt x="66" y="1092"/>
                  </a:lnTo>
                  <a:lnTo>
                    <a:pt x="60" y="1082"/>
                  </a:lnTo>
                  <a:lnTo>
                    <a:pt x="58" y="1076"/>
                  </a:lnTo>
                  <a:lnTo>
                    <a:pt x="58" y="1070"/>
                  </a:lnTo>
                  <a:lnTo>
                    <a:pt x="60" y="1060"/>
                  </a:lnTo>
                  <a:lnTo>
                    <a:pt x="66" y="1050"/>
                  </a:lnTo>
                  <a:lnTo>
                    <a:pt x="68" y="1042"/>
                  </a:lnTo>
                  <a:lnTo>
                    <a:pt x="70" y="1032"/>
                  </a:lnTo>
                  <a:lnTo>
                    <a:pt x="72" y="930"/>
                  </a:lnTo>
                  <a:lnTo>
                    <a:pt x="74" y="878"/>
                  </a:lnTo>
                  <a:lnTo>
                    <a:pt x="76" y="866"/>
                  </a:lnTo>
                  <a:lnTo>
                    <a:pt x="78" y="868"/>
                  </a:lnTo>
                  <a:lnTo>
                    <a:pt x="84" y="944"/>
                  </a:lnTo>
                  <a:lnTo>
                    <a:pt x="86" y="1012"/>
                  </a:lnTo>
                  <a:lnTo>
                    <a:pt x="88" y="1058"/>
                  </a:lnTo>
                  <a:lnTo>
                    <a:pt x="86" y="1096"/>
                  </a:lnTo>
                  <a:lnTo>
                    <a:pt x="78" y="1144"/>
                  </a:lnTo>
                  <a:lnTo>
                    <a:pt x="76" y="1168"/>
                  </a:lnTo>
                  <a:lnTo>
                    <a:pt x="74" y="1192"/>
                  </a:lnTo>
                  <a:lnTo>
                    <a:pt x="72" y="1232"/>
                  </a:lnTo>
                  <a:lnTo>
                    <a:pt x="72" y="1262"/>
                  </a:lnTo>
                  <a:lnTo>
                    <a:pt x="70" y="1280"/>
                  </a:lnTo>
                  <a:lnTo>
                    <a:pt x="68" y="1294"/>
                  </a:lnTo>
                  <a:lnTo>
                    <a:pt x="68" y="1310"/>
                  </a:lnTo>
                  <a:lnTo>
                    <a:pt x="64" y="1334"/>
                  </a:lnTo>
                  <a:lnTo>
                    <a:pt x="60" y="1366"/>
                  </a:lnTo>
                  <a:lnTo>
                    <a:pt x="52" y="1398"/>
                  </a:lnTo>
                  <a:lnTo>
                    <a:pt x="50" y="1424"/>
                  </a:lnTo>
                  <a:lnTo>
                    <a:pt x="50" y="1434"/>
                  </a:lnTo>
                  <a:lnTo>
                    <a:pt x="50" y="1442"/>
                  </a:lnTo>
                  <a:lnTo>
                    <a:pt x="52" y="1446"/>
                  </a:lnTo>
                  <a:lnTo>
                    <a:pt x="56" y="1450"/>
                  </a:lnTo>
                  <a:lnTo>
                    <a:pt x="90" y="1452"/>
                  </a:lnTo>
                  <a:lnTo>
                    <a:pt x="112" y="1454"/>
                  </a:lnTo>
                  <a:lnTo>
                    <a:pt x="116" y="1464"/>
                  </a:lnTo>
                  <a:lnTo>
                    <a:pt x="126" y="1490"/>
                  </a:lnTo>
                  <a:lnTo>
                    <a:pt x="130" y="1508"/>
                  </a:lnTo>
                  <a:lnTo>
                    <a:pt x="134" y="1524"/>
                  </a:lnTo>
                  <a:lnTo>
                    <a:pt x="136" y="1540"/>
                  </a:lnTo>
                  <a:lnTo>
                    <a:pt x="136" y="1554"/>
                  </a:lnTo>
                  <a:lnTo>
                    <a:pt x="126" y="1616"/>
                  </a:lnTo>
                  <a:lnTo>
                    <a:pt x="120" y="1654"/>
                  </a:lnTo>
                  <a:lnTo>
                    <a:pt x="120" y="1694"/>
                  </a:lnTo>
                  <a:lnTo>
                    <a:pt x="122" y="1816"/>
                  </a:lnTo>
                  <a:lnTo>
                    <a:pt x="122" y="1880"/>
                  </a:lnTo>
                  <a:lnTo>
                    <a:pt x="120" y="1920"/>
                  </a:lnTo>
                  <a:lnTo>
                    <a:pt x="112" y="1998"/>
                  </a:lnTo>
                  <a:lnTo>
                    <a:pt x="106" y="2044"/>
                  </a:lnTo>
                  <a:lnTo>
                    <a:pt x="100" y="2078"/>
                  </a:lnTo>
                  <a:lnTo>
                    <a:pt x="96" y="2094"/>
                  </a:lnTo>
                  <a:lnTo>
                    <a:pt x="96" y="2112"/>
                  </a:lnTo>
                  <a:lnTo>
                    <a:pt x="96" y="2132"/>
                  </a:lnTo>
                  <a:lnTo>
                    <a:pt x="98" y="2150"/>
                  </a:lnTo>
                  <a:lnTo>
                    <a:pt x="104" y="2168"/>
                  </a:lnTo>
                  <a:lnTo>
                    <a:pt x="112" y="2180"/>
                  </a:lnTo>
                  <a:lnTo>
                    <a:pt x="116" y="2186"/>
                  </a:lnTo>
                  <a:lnTo>
                    <a:pt x="122" y="2190"/>
                  </a:lnTo>
                  <a:lnTo>
                    <a:pt x="128" y="2192"/>
                  </a:lnTo>
                  <a:lnTo>
                    <a:pt x="136" y="2192"/>
                  </a:lnTo>
                  <a:lnTo>
                    <a:pt x="142" y="2190"/>
                  </a:lnTo>
                  <a:lnTo>
                    <a:pt x="148" y="2184"/>
                  </a:lnTo>
                  <a:lnTo>
                    <a:pt x="152" y="2178"/>
                  </a:lnTo>
                  <a:lnTo>
                    <a:pt x="156" y="2170"/>
                  </a:lnTo>
                  <a:lnTo>
                    <a:pt x="162" y="2150"/>
                  </a:lnTo>
                  <a:lnTo>
                    <a:pt x="164" y="2128"/>
                  </a:lnTo>
                  <a:lnTo>
                    <a:pt x="160" y="2050"/>
                  </a:lnTo>
                  <a:lnTo>
                    <a:pt x="160" y="1992"/>
                  </a:lnTo>
                  <a:lnTo>
                    <a:pt x="162" y="1964"/>
                  </a:lnTo>
                  <a:lnTo>
                    <a:pt x="166" y="1936"/>
                  </a:lnTo>
                  <a:lnTo>
                    <a:pt x="196" y="1774"/>
                  </a:lnTo>
                  <a:lnTo>
                    <a:pt x="212" y="1690"/>
                  </a:lnTo>
                  <a:lnTo>
                    <a:pt x="216" y="1660"/>
                  </a:lnTo>
                  <a:lnTo>
                    <a:pt x="218" y="1640"/>
                  </a:lnTo>
                  <a:lnTo>
                    <a:pt x="220" y="1600"/>
                  </a:lnTo>
                  <a:lnTo>
                    <a:pt x="222" y="1548"/>
                  </a:lnTo>
                  <a:lnTo>
                    <a:pt x="226" y="1498"/>
                  </a:lnTo>
                  <a:lnTo>
                    <a:pt x="226" y="1466"/>
                  </a:lnTo>
                  <a:lnTo>
                    <a:pt x="256" y="1468"/>
                  </a:lnTo>
                  <a:lnTo>
                    <a:pt x="276" y="1466"/>
                  </a:lnTo>
                  <a:lnTo>
                    <a:pt x="284" y="1464"/>
                  </a:lnTo>
                  <a:lnTo>
                    <a:pt x="288" y="1462"/>
                  </a:lnTo>
                  <a:lnTo>
                    <a:pt x="294" y="1462"/>
                  </a:lnTo>
                  <a:lnTo>
                    <a:pt x="298" y="1464"/>
                  </a:lnTo>
                  <a:lnTo>
                    <a:pt x="304" y="1468"/>
                  </a:lnTo>
                  <a:lnTo>
                    <a:pt x="308" y="1474"/>
                  </a:lnTo>
                  <a:lnTo>
                    <a:pt x="314" y="1486"/>
                  </a:lnTo>
                  <a:lnTo>
                    <a:pt x="316" y="1500"/>
                  </a:lnTo>
                  <a:lnTo>
                    <a:pt x="316" y="1522"/>
                  </a:lnTo>
                  <a:lnTo>
                    <a:pt x="310" y="1638"/>
                  </a:lnTo>
                  <a:lnTo>
                    <a:pt x="308" y="1694"/>
                  </a:lnTo>
                  <a:lnTo>
                    <a:pt x="308" y="1716"/>
                  </a:lnTo>
                  <a:lnTo>
                    <a:pt x="310" y="1734"/>
                  </a:lnTo>
                  <a:lnTo>
                    <a:pt x="316" y="1782"/>
                  </a:lnTo>
                  <a:lnTo>
                    <a:pt x="322" y="1850"/>
                  </a:lnTo>
                  <a:lnTo>
                    <a:pt x="324" y="1920"/>
                  </a:lnTo>
                  <a:lnTo>
                    <a:pt x="324" y="1948"/>
                  </a:lnTo>
                  <a:lnTo>
                    <a:pt x="324" y="1972"/>
                  </a:lnTo>
                  <a:lnTo>
                    <a:pt x="322" y="1988"/>
                  </a:lnTo>
                  <a:lnTo>
                    <a:pt x="318" y="2002"/>
                  </a:lnTo>
                  <a:lnTo>
                    <a:pt x="312" y="2024"/>
                  </a:lnTo>
                  <a:lnTo>
                    <a:pt x="308" y="2040"/>
                  </a:lnTo>
                  <a:lnTo>
                    <a:pt x="310" y="2046"/>
                  </a:lnTo>
                  <a:lnTo>
                    <a:pt x="312" y="2052"/>
                  </a:lnTo>
                  <a:lnTo>
                    <a:pt x="330" y="2084"/>
                  </a:lnTo>
                  <a:lnTo>
                    <a:pt x="338" y="2102"/>
                  </a:lnTo>
                  <a:lnTo>
                    <a:pt x="340" y="2110"/>
                  </a:lnTo>
                  <a:lnTo>
                    <a:pt x="340" y="2118"/>
                  </a:lnTo>
                  <a:lnTo>
                    <a:pt x="340" y="2126"/>
                  </a:lnTo>
                  <a:lnTo>
                    <a:pt x="342" y="2136"/>
                  </a:lnTo>
                  <a:lnTo>
                    <a:pt x="346" y="2146"/>
                  </a:lnTo>
                  <a:lnTo>
                    <a:pt x="352" y="2154"/>
                  </a:lnTo>
                  <a:lnTo>
                    <a:pt x="364" y="2164"/>
                  </a:lnTo>
                  <a:lnTo>
                    <a:pt x="378" y="2170"/>
                  </a:lnTo>
                  <a:lnTo>
                    <a:pt x="396" y="2176"/>
                  </a:lnTo>
                  <a:lnTo>
                    <a:pt x="420" y="2178"/>
                  </a:lnTo>
                  <a:lnTo>
                    <a:pt x="426" y="2178"/>
                  </a:lnTo>
                  <a:lnTo>
                    <a:pt x="430" y="2176"/>
                  </a:lnTo>
                  <a:lnTo>
                    <a:pt x="432" y="2174"/>
                  </a:lnTo>
                  <a:lnTo>
                    <a:pt x="434" y="2172"/>
                  </a:lnTo>
                  <a:lnTo>
                    <a:pt x="434" y="2164"/>
                  </a:lnTo>
                  <a:lnTo>
                    <a:pt x="430" y="2152"/>
                  </a:lnTo>
                  <a:lnTo>
                    <a:pt x="416" y="2126"/>
                  </a:lnTo>
                  <a:lnTo>
                    <a:pt x="400" y="2098"/>
                  </a:lnTo>
                  <a:lnTo>
                    <a:pt x="394" y="2084"/>
                  </a:lnTo>
                  <a:lnTo>
                    <a:pt x="388" y="2068"/>
                  </a:lnTo>
                  <a:lnTo>
                    <a:pt x="378" y="2032"/>
                  </a:lnTo>
                  <a:lnTo>
                    <a:pt x="372" y="2000"/>
                  </a:lnTo>
                  <a:lnTo>
                    <a:pt x="370" y="1972"/>
                  </a:lnTo>
                  <a:lnTo>
                    <a:pt x="384" y="1820"/>
                  </a:lnTo>
                  <a:lnTo>
                    <a:pt x="394" y="1712"/>
                  </a:lnTo>
                  <a:lnTo>
                    <a:pt x="396" y="1664"/>
                  </a:lnTo>
                  <a:lnTo>
                    <a:pt x="398" y="1624"/>
                  </a:lnTo>
                  <a:lnTo>
                    <a:pt x="398" y="1560"/>
                  </a:lnTo>
                  <a:lnTo>
                    <a:pt x="396" y="1504"/>
                  </a:lnTo>
                  <a:lnTo>
                    <a:pt x="396" y="1466"/>
                  </a:lnTo>
                  <a:lnTo>
                    <a:pt x="398" y="1456"/>
                  </a:lnTo>
                  <a:lnTo>
                    <a:pt x="398" y="1452"/>
                  </a:lnTo>
                  <a:lnTo>
                    <a:pt x="400" y="1452"/>
                  </a:lnTo>
                  <a:lnTo>
                    <a:pt x="430" y="1450"/>
                  </a:lnTo>
                  <a:lnTo>
                    <a:pt x="440" y="1448"/>
                  </a:lnTo>
                  <a:lnTo>
                    <a:pt x="448" y="1446"/>
                  </a:lnTo>
                  <a:lnTo>
                    <a:pt x="452" y="1442"/>
                  </a:lnTo>
                  <a:lnTo>
                    <a:pt x="454" y="1436"/>
                  </a:lnTo>
                  <a:lnTo>
                    <a:pt x="464" y="1236"/>
                  </a:lnTo>
                  <a:lnTo>
                    <a:pt x="468" y="1094"/>
                  </a:lnTo>
                  <a:lnTo>
                    <a:pt x="468" y="1038"/>
                  </a:lnTo>
                  <a:lnTo>
                    <a:pt x="464" y="1004"/>
                  </a:lnTo>
                  <a:lnTo>
                    <a:pt x="470" y="1004"/>
                  </a:lnTo>
                  <a:lnTo>
                    <a:pt x="474" y="1006"/>
                  </a:lnTo>
                  <a:lnTo>
                    <a:pt x="478" y="1012"/>
                  </a:lnTo>
                  <a:lnTo>
                    <a:pt x="480" y="1028"/>
                  </a:lnTo>
                  <a:lnTo>
                    <a:pt x="480" y="1052"/>
                  </a:lnTo>
                  <a:lnTo>
                    <a:pt x="482" y="1078"/>
                  </a:lnTo>
                  <a:lnTo>
                    <a:pt x="484" y="1088"/>
                  </a:lnTo>
                  <a:lnTo>
                    <a:pt x="488" y="1096"/>
                  </a:lnTo>
                  <a:lnTo>
                    <a:pt x="494" y="1104"/>
                  </a:lnTo>
                  <a:lnTo>
                    <a:pt x="498" y="1110"/>
                  </a:lnTo>
                  <a:lnTo>
                    <a:pt x="498" y="1112"/>
                  </a:lnTo>
                  <a:lnTo>
                    <a:pt x="496" y="1116"/>
                  </a:lnTo>
                  <a:lnTo>
                    <a:pt x="490" y="1122"/>
                  </a:lnTo>
                  <a:lnTo>
                    <a:pt x="482" y="1130"/>
                  </a:lnTo>
                  <a:lnTo>
                    <a:pt x="482" y="1132"/>
                  </a:lnTo>
                  <a:lnTo>
                    <a:pt x="486" y="1132"/>
                  </a:lnTo>
                  <a:lnTo>
                    <a:pt x="494" y="1132"/>
                  </a:lnTo>
                  <a:lnTo>
                    <a:pt x="500" y="1134"/>
                  </a:lnTo>
                  <a:lnTo>
                    <a:pt x="504" y="1138"/>
                  </a:lnTo>
                  <a:lnTo>
                    <a:pt x="506" y="1144"/>
                  </a:lnTo>
                  <a:lnTo>
                    <a:pt x="504" y="1146"/>
                  </a:lnTo>
                  <a:lnTo>
                    <a:pt x="500" y="1148"/>
                  </a:lnTo>
                  <a:lnTo>
                    <a:pt x="498" y="1150"/>
                  </a:lnTo>
                  <a:lnTo>
                    <a:pt x="498" y="1152"/>
                  </a:lnTo>
                  <a:lnTo>
                    <a:pt x="500" y="1156"/>
                  </a:lnTo>
                  <a:lnTo>
                    <a:pt x="504" y="1158"/>
                  </a:lnTo>
                  <a:lnTo>
                    <a:pt x="510" y="1158"/>
                  </a:lnTo>
                  <a:lnTo>
                    <a:pt x="526" y="1150"/>
                  </a:lnTo>
                  <a:lnTo>
                    <a:pt x="532" y="1148"/>
                  </a:lnTo>
                  <a:lnTo>
                    <a:pt x="536" y="1148"/>
                  </a:lnTo>
                  <a:lnTo>
                    <a:pt x="536" y="1152"/>
                  </a:lnTo>
                  <a:lnTo>
                    <a:pt x="536" y="1160"/>
                  </a:lnTo>
                  <a:lnTo>
                    <a:pt x="540" y="1164"/>
                  </a:lnTo>
                  <a:lnTo>
                    <a:pt x="542" y="1164"/>
                  </a:lnTo>
                  <a:lnTo>
                    <a:pt x="544" y="1162"/>
                  </a:lnTo>
                  <a:lnTo>
                    <a:pt x="550" y="1154"/>
                  </a:lnTo>
                  <a:lnTo>
                    <a:pt x="552" y="1142"/>
                  </a:lnTo>
                  <a:lnTo>
                    <a:pt x="552" y="1132"/>
                  </a:lnTo>
                  <a:lnTo>
                    <a:pt x="548" y="1120"/>
                  </a:lnTo>
                  <a:lnTo>
                    <a:pt x="542" y="1108"/>
                  </a:lnTo>
                  <a:lnTo>
                    <a:pt x="538" y="1094"/>
                  </a:lnTo>
                  <a:lnTo>
                    <a:pt x="534" y="1068"/>
                  </a:lnTo>
                  <a:lnTo>
                    <a:pt x="526" y="990"/>
                  </a:lnTo>
                  <a:lnTo>
                    <a:pt x="522" y="898"/>
                  </a:lnTo>
                  <a:lnTo>
                    <a:pt x="520" y="854"/>
                  </a:lnTo>
                  <a:lnTo>
                    <a:pt x="522" y="814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Freeform 234"/>
            <p:cNvSpPr>
              <a:spLocks noEditPoints="1"/>
            </p:cNvSpPr>
            <p:nvPr/>
          </p:nvSpPr>
          <p:spPr bwMode="auto">
            <a:xfrm>
              <a:off x="7195989" y="4316364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C0D94E"/>
            </a:solidFill>
            <a:ln w="9525">
              <a:solidFill>
                <a:srgbClr val="00B0F0"/>
              </a:solidFill>
              <a:round/>
              <a:headEnd/>
              <a:tailEnd/>
            </a:ln>
          </p:spPr>
          <p:txBody>
            <a:bodyPr wrap="square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489867">
                <a:defRPr/>
              </a:pPr>
              <a:endParaRPr lang="en-US" sz="643" ker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Freeform 234"/>
            <p:cNvSpPr>
              <a:spLocks noEditPoints="1"/>
            </p:cNvSpPr>
            <p:nvPr/>
          </p:nvSpPr>
          <p:spPr bwMode="auto">
            <a:xfrm>
              <a:off x="7582910" y="4349702"/>
              <a:ext cx="107749" cy="387897"/>
            </a:xfrm>
            <a:custGeom>
              <a:avLst/>
              <a:gdLst>
                <a:gd name="T0" fmla="*/ 300 w 336"/>
                <a:gd name="T1" fmla="*/ 204 h 1112"/>
                <a:gd name="T2" fmla="*/ 240 w 336"/>
                <a:gd name="T3" fmla="*/ 172 h 1112"/>
                <a:gd name="T4" fmla="*/ 212 w 336"/>
                <a:gd name="T5" fmla="*/ 154 h 1112"/>
                <a:gd name="T6" fmla="*/ 202 w 336"/>
                <a:gd name="T7" fmla="*/ 142 h 1112"/>
                <a:gd name="T8" fmla="*/ 204 w 336"/>
                <a:gd name="T9" fmla="*/ 120 h 1112"/>
                <a:gd name="T10" fmla="*/ 222 w 336"/>
                <a:gd name="T11" fmla="*/ 80 h 1112"/>
                <a:gd name="T12" fmla="*/ 220 w 336"/>
                <a:gd name="T13" fmla="*/ 32 h 1112"/>
                <a:gd name="T14" fmla="*/ 190 w 336"/>
                <a:gd name="T15" fmla="*/ 2 h 1112"/>
                <a:gd name="T16" fmla="*/ 156 w 336"/>
                <a:gd name="T17" fmla="*/ 4 h 1112"/>
                <a:gd name="T18" fmla="*/ 132 w 336"/>
                <a:gd name="T19" fmla="*/ 22 h 1112"/>
                <a:gd name="T20" fmla="*/ 126 w 336"/>
                <a:gd name="T21" fmla="*/ 44 h 1112"/>
                <a:gd name="T22" fmla="*/ 124 w 336"/>
                <a:gd name="T23" fmla="*/ 66 h 1112"/>
                <a:gd name="T24" fmla="*/ 122 w 336"/>
                <a:gd name="T25" fmla="*/ 86 h 1112"/>
                <a:gd name="T26" fmla="*/ 134 w 336"/>
                <a:gd name="T27" fmla="*/ 108 h 1112"/>
                <a:gd name="T28" fmla="*/ 134 w 336"/>
                <a:gd name="T29" fmla="*/ 138 h 1112"/>
                <a:gd name="T30" fmla="*/ 116 w 336"/>
                <a:gd name="T31" fmla="*/ 154 h 1112"/>
                <a:gd name="T32" fmla="*/ 50 w 336"/>
                <a:gd name="T33" fmla="*/ 186 h 1112"/>
                <a:gd name="T34" fmla="*/ 40 w 336"/>
                <a:gd name="T35" fmla="*/ 194 h 1112"/>
                <a:gd name="T36" fmla="*/ 22 w 336"/>
                <a:gd name="T37" fmla="*/ 232 h 1112"/>
                <a:gd name="T38" fmla="*/ 0 w 336"/>
                <a:gd name="T39" fmla="*/ 358 h 1112"/>
                <a:gd name="T40" fmla="*/ 8 w 336"/>
                <a:gd name="T41" fmla="*/ 400 h 1112"/>
                <a:gd name="T42" fmla="*/ 42 w 336"/>
                <a:gd name="T43" fmla="*/ 446 h 1112"/>
                <a:gd name="T44" fmla="*/ 58 w 336"/>
                <a:gd name="T45" fmla="*/ 496 h 1112"/>
                <a:gd name="T46" fmla="*/ 54 w 336"/>
                <a:gd name="T47" fmla="*/ 580 h 1112"/>
                <a:gd name="T48" fmla="*/ 60 w 336"/>
                <a:gd name="T49" fmla="*/ 642 h 1112"/>
                <a:gd name="T50" fmla="*/ 56 w 336"/>
                <a:gd name="T51" fmla="*/ 888 h 1112"/>
                <a:gd name="T52" fmla="*/ 54 w 336"/>
                <a:gd name="T53" fmla="*/ 974 h 1112"/>
                <a:gd name="T54" fmla="*/ 64 w 336"/>
                <a:gd name="T55" fmla="*/ 1048 h 1112"/>
                <a:gd name="T56" fmla="*/ 38 w 336"/>
                <a:gd name="T57" fmla="*/ 1092 h 1112"/>
                <a:gd name="T58" fmla="*/ 56 w 336"/>
                <a:gd name="T59" fmla="*/ 1106 h 1112"/>
                <a:gd name="T60" fmla="*/ 86 w 336"/>
                <a:gd name="T61" fmla="*/ 1102 h 1112"/>
                <a:gd name="T62" fmla="*/ 126 w 336"/>
                <a:gd name="T63" fmla="*/ 1070 h 1112"/>
                <a:gd name="T64" fmla="*/ 136 w 336"/>
                <a:gd name="T65" fmla="*/ 1050 h 1112"/>
                <a:gd name="T66" fmla="*/ 140 w 336"/>
                <a:gd name="T67" fmla="*/ 1012 h 1112"/>
                <a:gd name="T68" fmla="*/ 144 w 336"/>
                <a:gd name="T69" fmla="*/ 736 h 1112"/>
                <a:gd name="T70" fmla="*/ 156 w 336"/>
                <a:gd name="T71" fmla="*/ 626 h 1112"/>
                <a:gd name="T72" fmla="*/ 158 w 336"/>
                <a:gd name="T73" fmla="*/ 620 h 1112"/>
                <a:gd name="T74" fmla="*/ 178 w 336"/>
                <a:gd name="T75" fmla="*/ 742 h 1112"/>
                <a:gd name="T76" fmla="*/ 180 w 336"/>
                <a:gd name="T77" fmla="*/ 922 h 1112"/>
                <a:gd name="T78" fmla="*/ 178 w 336"/>
                <a:gd name="T79" fmla="*/ 1058 h 1112"/>
                <a:gd name="T80" fmla="*/ 190 w 336"/>
                <a:gd name="T81" fmla="*/ 1066 h 1112"/>
                <a:gd name="T82" fmla="*/ 188 w 336"/>
                <a:gd name="T83" fmla="*/ 1086 h 1112"/>
                <a:gd name="T84" fmla="*/ 198 w 336"/>
                <a:gd name="T85" fmla="*/ 1108 h 1112"/>
                <a:gd name="T86" fmla="*/ 230 w 336"/>
                <a:gd name="T87" fmla="*/ 1112 h 1112"/>
                <a:gd name="T88" fmla="*/ 248 w 336"/>
                <a:gd name="T89" fmla="*/ 1090 h 1112"/>
                <a:gd name="T90" fmla="*/ 238 w 336"/>
                <a:gd name="T91" fmla="*/ 1054 h 1112"/>
                <a:gd name="T92" fmla="*/ 246 w 336"/>
                <a:gd name="T93" fmla="*/ 920 h 1112"/>
                <a:gd name="T94" fmla="*/ 252 w 336"/>
                <a:gd name="T95" fmla="*/ 746 h 1112"/>
                <a:gd name="T96" fmla="*/ 266 w 336"/>
                <a:gd name="T97" fmla="*/ 582 h 1112"/>
                <a:gd name="T98" fmla="*/ 276 w 336"/>
                <a:gd name="T99" fmla="*/ 560 h 1112"/>
                <a:gd name="T100" fmla="*/ 296 w 336"/>
                <a:gd name="T101" fmla="*/ 480 h 1112"/>
                <a:gd name="T102" fmla="*/ 336 w 336"/>
                <a:gd name="T103" fmla="*/ 368 h 1112"/>
                <a:gd name="T104" fmla="*/ 324 w 336"/>
                <a:gd name="T105" fmla="*/ 292 h 1112"/>
                <a:gd name="T106" fmla="*/ 68 w 336"/>
                <a:gd name="T107" fmla="*/ 380 h 1112"/>
                <a:gd name="T108" fmla="*/ 60 w 336"/>
                <a:gd name="T109" fmla="*/ 360 h 1112"/>
                <a:gd name="T110" fmla="*/ 68 w 336"/>
                <a:gd name="T111" fmla="*/ 358 h 1112"/>
                <a:gd name="T112" fmla="*/ 274 w 336"/>
                <a:gd name="T113" fmla="*/ 376 h 1112"/>
                <a:gd name="T114" fmla="*/ 266 w 336"/>
                <a:gd name="T115" fmla="*/ 362 h 1112"/>
                <a:gd name="T116" fmla="*/ 274 w 336"/>
                <a:gd name="T117" fmla="*/ 376 h 11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36"/>
                <a:gd name="T178" fmla="*/ 0 h 1112"/>
                <a:gd name="T179" fmla="*/ 336 w 336"/>
                <a:gd name="T180" fmla="*/ 1112 h 111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36" h="1112">
                  <a:moveTo>
                    <a:pt x="308" y="222"/>
                  </a:moveTo>
                  <a:lnTo>
                    <a:pt x="308" y="222"/>
                  </a:lnTo>
                  <a:lnTo>
                    <a:pt x="304" y="210"/>
                  </a:lnTo>
                  <a:lnTo>
                    <a:pt x="300" y="204"/>
                  </a:lnTo>
                  <a:lnTo>
                    <a:pt x="294" y="198"/>
                  </a:lnTo>
                  <a:lnTo>
                    <a:pt x="286" y="192"/>
                  </a:lnTo>
                  <a:lnTo>
                    <a:pt x="274" y="186"/>
                  </a:lnTo>
                  <a:lnTo>
                    <a:pt x="240" y="172"/>
                  </a:lnTo>
                  <a:lnTo>
                    <a:pt x="224" y="164"/>
                  </a:lnTo>
                  <a:lnTo>
                    <a:pt x="218" y="158"/>
                  </a:lnTo>
                  <a:lnTo>
                    <a:pt x="212" y="154"/>
                  </a:lnTo>
                  <a:lnTo>
                    <a:pt x="210" y="150"/>
                  </a:lnTo>
                  <a:lnTo>
                    <a:pt x="202" y="142"/>
                  </a:lnTo>
                  <a:lnTo>
                    <a:pt x="198" y="136"/>
                  </a:lnTo>
                  <a:lnTo>
                    <a:pt x="198" y="130"/>
                  </a:lnTo>
                  <a:lnTo>
                    <a:pt x="200" y="124"/>
                  </a:lnTo>
                  <a:lnTo>
                    <a:pt x="204" y="120"/>
                  </a:lnTo>
                  <a:lnTo>
                    <a:pt x="212" y="112"/>
                  </a:lnTo>
                  <a:lnTo>
                    <a:pt x="218" y="96"/>
                  </a:lnTo>
                  <a:lnTo>
                    <a:pt x="222" y="80"/>
                  </a:lnTo>
                  <a:lnTo>
                    <a:pt x="224" y="62"/>
                  </a:lnTo>
                  <a:lnTo>
                    <a:pt x="222" y="42"/>
                  </a:lnTo>
                  <a:lnTo>
                    <a:pt x="220" y="32"/>
                  </a:lnTo>
                  <a:lnTo>
                    <a:pt x="216" y="22"/>
                  </a:lnTo>
                  <a:lnTo>
                    <a:pt x="210" y="14"/>
                  </a:lnTo>
                  <a:lnTo>
                    <a:pt x="202" y="6"/>
                  </a:lnTo>
                  <a:lnTo>
                    <a:pt x="190" y="2"/>
                  </a:lnTo>
                  <a:lnTo>
                    <a:pt x="174" y="0"/>
                  </a:lnTo>
                  <a:lnTo>
                    <a:pt x="164" y="0"/>
                  </a:lnTo>
                  <a:lnTo>
                    <a:pt x="156" y="4"/>
                  </a:lnTo>
                  <a:lnTo>
                    <a:pt x="148" y="6"/>
                  </a:lnTo>
                  <a:lnTo>
                    <a:pt x="142" y="12"/>
                  </a:lnTo>
                  <a:lnTo>
                    <a:pt x="136" y="16"/>
                  </a:lnTo>
                  <a:lnTo>
                    <a:pt x="132" y="22"/>
                  </a:lnTo>
                  <a:lnTo>
                    <a:pt x="128" y="28"/>
                  </a:lnTo>
                  <a:lnTo>
                    <a:pt x="126" y="34"/>
                  </a:lnTo>
                  <a:lnTo>
                    <a:pt x="126" y="44"/>
                  </a:lnTo>
                  <a:lnTo>
                    <a:pt x="126" y="56"/>
                  </a:lnTo>
                  <a:lnTo>
                    <a:pt x="126" y="62"/>
                  </a:lnTo>
                  <a:lnTo>
                    <a:pt x="124" y="66"/>
                  </a:lnTo>
                  <a:lnTo>
                    <a:pt x="122" y="72"/>
                  </a:lnTo>
                  <a:lnTo>
                    <a:pt x="122" y="78"/>
                  </a:lnTo>
                  <a:lnTo>
                    <a:pt x="122" y="86"/>
                  </a:lnTo>
                  <a:lnTo>
                    <a:pt x="126" y="94"/>
                  </a:lnTo>
                  <a:lnTo>
                    <a:pt x="130" y="102"/>
                  </a:lnTo>
                  <a:lnTo>
                    <a:pt x="134" y="108"/>
                  </a:lnTo>
                  <a:lnTo>
                    <a:pt x="136" y="120"/>
                  </a:lnTo>
                  <a:lnTo>
                    <a:pt x="136" y="132"/>
                  </a:lnTo>
                  <a:lnTo>
                    <a:pt x="134" y="138"/>
                  </a:lnTo>
                  <a:lnTo>
                    <a:pt x="130" y="140"/>
                  </a:lnTo>
                  <a:lnTo>
                    <a:pt x="126" y="144"/>
                  </a:lnTo>
                  <a:lnTo>
                    <a:pt x="116" y="154"/>
                  </a:lnTo>
                  <a:lnTo>
                    <a:pt x="102" y="162"/>
                  </a:lnTo>
                  <a:lnTo>
                    <a:pt x="78" y="174"/>
                  </a:lnTo>
                  <a:lnTo>
                    <a:pt x="50" y="186"/>
                  </a:lnTo>
                  <a:lnTo>
                    <a:pt x="44" y="192"/>
                  </a:lnTo>
                  <a:lnTo>
                    <a:pt x="40" y="194"/>
                  </a:lnTo>
                  <a:lnTo>
                    <a:pt x="36" y="200"/>
                  </a:lnTo>
                  <a:lnTo>
                    <a:pt x="28" y="214"/>
                  </a:lnTo>
                  <a:lnTo>
                    <a:pt x="22" y="232"/>
                  </a:lnTo>
                  <a:lnTo>
                    <a:pt x="16" y="254"/>
                  </a:lnTo>
                  <a:lnTo>
                    <a:pt x="12" y="276"/>
                  </a:lnTo>
                  <a:lnTo>
                    <a:pt x="4" y="322"/>
                  </a:lnTo>
                  <a:lnTo>
                    <a:pt x="0" y="358"/>
                  </a:lnTo>
                  <a:lnTo>
                    <a:pt x="0" y="376"/>
                  </a:lnTo>
                  <a:lnTo>
                    <a:pt x="2" y="388"/>
                  </a:lnTo>
                  <a:lnTo>
                    <a:pt x="8" y="400"/>
                  </a:lnTo>
                  <a:lnTo>
                    <a:pt x="14" y="410"/>
                  </a:lnTo>
                  <a:lnTo>
                    <a:pt x="28" y="428"/>
                  </a:lnTo>
                  <a:lnTo>
                    <a:pt x="42" y="446"/>
                  </a:lnTo>
                  <a:lnTo>
                    <a:pt x="48" y="458"/>
                  </a:lnTo>
                  <a:lnTo>
                    <a:pt x="52" y="470"/>
                  </a:lnTo>
                  <a:lnTo>
                    <a:pt x="58" y="496"/>
                  </a:lnTo>
                  <a:lnTo>
                    <a:pt x="54" y="530"/>
                  </a:lnTo>
                  <a:lnTo>
                    <a:pt x="52" y="572"/>
                  </a:lnTo>
                  <a:lnTo>
                    <a:pt x="54" y="580"/>
                  </a:lnTo>
                  <a:lnTo>
                    <a:pt x="56" y="582"/>
                  </a:lnTo>
                  <a:lnTo>
                    <a:pt x="58" y="584"/>
                  </a:lnTo>
                  <a:lnTo>
                    <a:pt x="60" y="642"/>
                  </a:lnTo>
                  <a:lnTo>
                    <a:pt x="62" y="762"/>
                  </a:lnTo>
                  <a:lnTo>
                    <a:pt x="60" y="826"/>
                  </a:lnTo>
                  <a:lnTo>
                    <a:pt x="56" y="888"/>
                  </a:lnTo>
                  <a:lnTo>
                    <a:pt x="54" y="940"/>
                  </a:lnTo>
                  <a:lnTo>
                    <a:pt x="54" y="960"/>
                  </a:lnTo>
                  <a:lnTo>
                    <a:pt x="54" y="974"/>
                  </a:lnTo>
                  <a:lnTo>
                    <a:pt x="62" y="1018"/>
                  </a:lnTo>
                  <a:lnTo>
                    <a:pt x="64" y="1036"/>
                  </a:lnTo>
                  <a:lnTo>
                    <a:pt x="64" y="1048"/>
                  </a:lnTo>
                  <a:lnTo>
                    <a:pt x="60" y="1058"/>
                  </a:lnTo>
                  <a:lnTo>
                    <a:pt x="50" y="1074"/>
                  </a:lnTo>
                  <a:lnTo>
                    <a:pt x="40" y="1088"/>
                  </a:lnTo>
                  <a:lnTo>
                    <a:pt x="38" y="1092"/>
                  </a:lnTo>
                  <a:lnTo>
                    <a:pt x="38" y="1096"/>
                  </a:lnTo>
                  <a:lnTo>
                    <a:pt x="44" y="1100"/>
                  </a:lnTo>
                  <a:lnTo>
                    <a:pt x="56" y="1106"/>
                  </a:lnTo>
                  <a:lnTo>
                    <a:pt x="64" y="1108"/>
                  </a:lnTo>
                  <a:lnTo>
                    <a:pt x="72" y="1108"/>
                  </a:lnTo>
                  <a:lnTo>
                    <a:pt x="78" y="1106"/>
                  </a:lnTo>
                  <a:lnTo>
                    <a:pt x="86" y="1102"/>
                  </a:lnTo>
                  <a:lnTo>
                    <a:pt x="110" y="1082"/>
                  </a:lnTo>
                  <a:lnTo>
                    <a:pt x="126" y="1070"/>
                  </a:lnTo>
                  <a:lnTo>
                    <a:pt x="132" y="1066"/>
                  </a:lnTo>
                  <a:lnTo>
                    <a:pt x="134" y="1062"/>
                  </a:lnTo>
                  <a:lnTo>
                    <a:pt x="136" y="1056"/>
                  </a:lnTo>
                  <a:lnTo>
                    <a:pt x="136" y="1050"/>
                  </a:lnTo>
                  <a:lnTo>
                    <a:pt x="138" y="1032"/>
                  </a:lnTo>
                  <a:lnTo>
                    <a:pt x="140" y="1012"/>
                  </a:lnTo>
                  <a:lnTo>
                    <a:pt x="140" y="884"/>
                  </a:lnTo>
                  <a:lnTo>
                    <a:pt x="140" y="794"/>
                  </a:lnTo>
                  <a:lnTo>
                    <a:pt x="142" y="758"/>
                  </a:lnTo>
                  <a:lnTo>
                    <a:pt x="144" y="736"/>
                  </a:lnTo>
                  <a:lnTo>
                    <a:pt x="148" y="698"/>
                  </a:lnTo>
                  <a:lnTo>
                    <a:pt x="152" y="656"/>
                  </a:lnTo>
                  <a:lnTo>
                    <a:pt x="156" y="626"/>
                  </a:lnTo>
                  <a:lnTo>
                    <a:pt x="158" y="620"/>
                  </a:lnTo>
                  <a:lnTo>
                    <a:pt x="158" y="618"/>
                  </a:lnTo>
                  <a:lnTo>
                    <a:pt x="158" y="620"/>
                  </a:lnTo>
                  <a:lnTo>
                    <a:pt x="164" y="642"/>
                  </a:lnTo>
                  <a:lnTo>
                    <a:pt x="168" y="678"/>
                  </a:lnTo>
                  <a:lnTo>
                    <a:pt x="178" y="742"/>
                  </a:lnTo>
                  <a:lnTo>
                    <a:pt x="180" y="774"/>
                  </a:lnTo>
                  <a:lnTo>
                    <a:pt x="180" y="822"/>
                  </a:lnTo>
                  <a:lnTo>
                    <a:pt x="180" y="922"/>
                  </a:lnTo>
                  <a:lnTo>
                    <a:pt x="180" y="984"/>
                  </a:lnTo>
                  <a:lnTo>
                    <a:pt x="180" y="1030"/>
                  </a:lnTo>
                  <a:lnTo>
                    <a:pt x="178" y="1058"/>
                  </a:lnTo>
                  <a:lnTo>
                    <a:pt x="178" y="1064"/>
                  </a:lnTo>
                  <a:lnTo>
                    <a:pt x="182" y="1066"/>
                  </a:lnTo>
                  <a:lnTo>
                    <a:pt x="190" y="1066"/>
                  </a:lnTo>
                  <a:lnTo>
                    <a:pt x="190" y="1068"/>
                  </a:lnTo>
                  <a:lnTo>
                    <a:pt x="190" y="1076"/>
                  </a:lnTo>
                  <a:lnTo>
                    <a:pt x="188" y="1086"/>
                  </a:lnTo>
                  <a:lnTo>
                    <a:pt x="188" y="1092"/>
                  </a:lnTo>
                  <a:lnTo>
                    <a:pt x="188" y="1098"/>
                  </a:lnTo>
                  <a:lnTo>
                    <a:pt x="192" y="1104"/>
                  </a:lnTo>
                  <a:lnTo>
                    <a:pt x="198" y="1108"/>
                  </a:lnTo>
                  <a:lnTo>
                    <a:pt x="208" y="1112"/>
                  </a:lnTo>
                  <a:lnTo>
                    <a:pt x="224" y="1112"/>
                  </a:lnTo>
                  <a:lnTo>
                    <a:pt x="230" y="1112"/>
                  </a:lnTo>
                  <a:lnTo>
                    <a:pt x="238" y="1110"/>
                  </a:lnTo>
                  <a:lnTo>
                    <a:pt x="244" y="1106"/>
                  </a:lnTo>
                  <a:lnTo>
                    <a:pt x="248" y="1100"/>
                  </a:lnTo>
                  <a:lnTo>
                    <a:pt x="248" y="1090"/>
                  </a:lnTo>
                  <a:lnTo>
                    <a:pt x="246" y="1076"/>
                  </a:lnTo>
                  <a:lnTo>
                    <a:pt x="236" y="1056"/>
                  </a:lnTo>
                  <a:lnTo>
                    <a:pt x="238" y="1054"/>
                  </a:lnTo>
                  <a:lnTo>
                    <a:pt x="240" y="1048"/>
                  </a:lnTo>
                  <a:lnTo>
                    <a:pt x="240" y="1042"/>
                  </a:lnTo>
                  <a:lnTo>
                    <a:pt x="246" y="920"/>
                  </a:lnTo>
                  <a:lnTo>
                    <a:pt x="250" y="838"/>
                  </a:lnTo>
                  <a:lnTo>
                    <a:pt x="250" y="788"/>
                  </a:lnTo>
                  <a:lnTo>
                    <a:pt x="252" y="746"/>
                  </a:lnTo>
                  <a:lnTo>
                    <a:pt x="254" y="680"/>
                  </a:lnTo>
                  <a:lnTo>
                    <a:pt x="260" y="616"/>
                  </a:lnTo>
                  <a:lnTo>
                    <a:pt x="262" y="594"/>
                  </a:lnTo>
                  <a:lnTo>
                    <a:pt x="266" y="582"/>
                  </a:lnTo>
                  <a:lnTo>
                    <a:pt x="274" y="572"/>
                  </a:lnTo>
                  <a:lnTo>
                    <a:pt x="276" y="568"/>
                  </a:lnTo>
                  <a:lnTo>
                    <a:pt x="276" y="560"/>
                  </a:lnTo>
                  <a:lnTo>
                    <a:pt x="274" y="534"/>
                  </a:lnTo>
                  <a:lnTo>
                    <a:pt x="296" y="480"/>
                  </a:lnTo>
                  <a:lnTo>
                    <a:pt x="322" y="414"/>
                  </a:lnTo>
                  <a:lnTo>
                    <a:pt x="332" y="388"/>
                  </a:lnTo>
                  <a:lnTo>
                    <a:pt x="336" y="368"/>
                  </a:lnTo>
                  <a:lnTo>
                    <a:pt x="336" y="356"/>
                  </a:lnTo>
                  <a:lnTo>
                    <a:pt x="332" y="338"/>
                  </a:lnTo>
                  <a:lnTo>
                    <a:pt x="324" y="292"/>
                  </a:lnTo>
                  <a:lnTo>
                    <a:pt x="308" y="222"/>
                  </a:lnTo>
                  <a:close/>
                  <a:moveTo>
                    <a:pt x="68" y="380"/>
                  </a:moveTo>
                  <a:lnTo>
                    <a:pt x="68" y="380"/>
                  </a:lnTo>
                  <a:lnTo>
                    <a:pt x="62" y="374"/>
                  </a:lnTo>
                  <a:lnTo>
                    <a:pt x="60" y="366"/>
                  </a:lnTo>
                  <a:lnTo>
                    <a:pt x="60" y="360"/>
                  </a:lnTo>
                  <a:lnTo>
                    <a:pt x="62" y="352"/>
                  </a:lnTo>
                  <a:lnTo>
                    <a:pt x="70" y="340"/>
                  </a:lnTo>
                  <a:lnTo>
                    <a:pt x="68" y="358"/>
                  </a:lnTo>
                  <a:lnTo>
                    <a:pt x="68" y="380"/>
                  </a:lnTo>
                  <a:close/>
                  <a:moveTo>
                    <a:pt x="274" y="376"/>
                  </a:moveTo>
                  <a:lnTo>
                    <a:pt x="274" y="376"/>
                  </a:lnTo>
                  <a:lnTo>
                    <a:pt x="266" y="394"/>
                  </a:lnTo>
                  <a:lnTo>
                    <a:pt x="266" y="362"/>
                  </a:lnTo>
                  <a:lnTo>
                    <a:pt x="272" y="370"/>
                  </a:lnTo>
                  <a:lnTo>
                    <a:pt x="274" y="374"/>
                  </a:lnTo>
                  <a:lnTo>
                    <a:pt x="274" y="376"/>
                  </a:lnTo>
                  <a:close/>
                </a:path>
              </a:pathLst>
            </a:cu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square"/>
            <a:lstStyle/>
            <a:p>
              <a:endParaRPr lang="en-US" sz="643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4" name="Segnaposto contenuto 2"/>
          <p:cNvSpPr txBox="1">
            <a:spLocks/>
          </p:cNvSpPr>
          <p:nvPr/>
        </p:nvSpPr>
        <p:spPr>
          <a:xfrm>
            <a:off x="5554585" y="2004129"/>
            <a:ext cx="2335130" cy="185607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200" dirty="0"/>
              <a:t>PON SPAO (platea di destinatari più ampia dei soli </a:t>
            </a:r>
            <a:r>
              <a:rPr lang="it-IT" sz="1200" dirty="0" err="1"/>
              <a:t>Neet</a:t>
            </a:r>
            <a:r>
              <a:rPr lang="it-IT" sz="1200" dirty="0"/>
              <a:t>) e altri eventuali conferimenti consentiranno di allargare il supporto ad altre tipologie di destinatari (ad es. target su donne, disoccupati di lunga durata, giovani non </a:t>
            </a:r>
            <a:r>
              <a:rPr lang="it-IT" sz="1200" dirty="0" err="1"/>
              <a:t>Neet</a:t>
            </a:r>
            <a:r>
              <a:rPr lang="it-IT" sz="1200" dirty="0"/>
              <a:t>, ecc.)</a:t>
            </a:r>
            <a:endParaRPr lang="it-IT" sz="1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21815" y="3047214"/>
            <a:ext cx="1385436" cy="11248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61297" y="2105843"/>
            <a:ext cx="1604911" cy="1426588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85054" y="4856887"/>
            <a:ext cx="7015909" cy="98686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algn="just" defTabSz="342900">
              <a:spcBef>
                <a:spcPts val="750"/>
              </a:spcBef>
              <a:buClr>
                <a:schemeClr val="accent1"/>
              </a:buClr>
              <a:buSzPct val="80000"/>
            </a:pP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I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destinatari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possono intraprendere iniziative di lavoro autonomo o attività di impresa o </a:t>
            </a:r>
            <a:r>
              <a:rPr lang="it-IT" sz="1200" dirty="0" err="1">
                <a:solidFill>
                  <a:schemeClr val="bg2">
                    <a:lumMod val="25000"/>
                  </a:schemeClr>
                </a:solidFill>
              </a:rPr>
              <a:t>microimpresa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o </a:t>
            </a:r>
            <a:r>
              <a:rPr lang="it-IT" sz="1200" i="1" dirty="0">
                <a:solidFill>
                  <a:schemeClr val="bg2">
                    <a:lumMod val="25000"/>
                  </a:schemeClr>
                </a:solidFill>
              </a:rPr>
              <a:t>franchising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ivi comprese le associazioni e società di professionisti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just"/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Le iniziative in forma societaria devono essere presentate da compagini composte totalmente o prevalentemente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- soci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e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capitale – da NEET, che devono 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avere la maggioranza assoluta numerica e di quote di partecipazione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it-IT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" name="Titolo 1"/>
          <p:cNvSpPr>
            <a:spLocks noGrp="1"/>
          </p:cNvSpPr>
          <p:nvPr>
            <p:ph type="title"/>
          </p:nvPr>
        </p:nvSpPr>
        <p:spPr>
          <a:xfrm>
            <a:off x="437606" y="1345851"/>
            <a:ext cx="6563807" cy="533400"/>
          </a:xfrm>
        </p:spPr>
        <p:txBody>
          <a:bodyPr>
            <a:noAutofit/>
          </a:bodyPr>
          <a:lstStyle/>
          <a:p>
            <a:r>
              <a:rPr lang="it-IT" sz="2200" spc="-60" dirty="0" smtClean="0"/>
              <a:t>Target di destinatari</a:t>
            </a:r>
            <a:endParaRPr lang="it-IT" sz="2200" spc="-60" dirty="0"/>
          </a:p>
        </p:txBody>
      </p:sp>
    </p:spTree>
    <p:extLst>
      <p:ext uri="{BB962C8B-B14F-4D97-AF65-F5344CB8AC3E}">
        <p14:creationId xmlns:p14="http://schemas.microsoft.com/office/powerpoint/2010/main" val="10449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o 33"/>
          <p:cNvGrpSpPr/>
          <p:nvPr/>
        </p:nvGrpSpPr>
        <p:grpSpPr>
          <a:xfrm>
            <a:off x="6859308" y="3231303"/>
            <a:ext cx="1954772" cy="1245833"/>
            <a:chOff x="5477311" y="0"/>
            <a:chExt cx="2606362" cy="1661111"/>
          </a:xfrm>
        </p:grpSpPr>
        <p:sp>
          <p:nvSpPr>
            <p:cNvPr id="35" name="Rettangolo 34"/>
            <p:cNvSpPr/>
            <p:nvPr/>
          </p:nvSpPr>
          <p:spPr>
            <a:xfrm>
              <a:off x="5477311" y="0"/>
              <a:ext cx="2606362" cy="16611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36" name="Rettangolo 35"/>
            <p:cNvSpPr/>
            <p:nvPr/>
          </p:nvSpPr>
          <p:spPr>
            <a:xfrm>
              <a:off x="5477311" y="0"/>
              <a:ext cx="2606362" cy="1661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96012" bIns="96012" numCol="1" spcCol="1270" anchor="b" anchorCtr="0">
              <a:noAutofit/>
            </a:bodyPr>
            <a:lstStyle/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50" dirty="0"/>
                <a:t>Obiettivo destinatari </a:t>
              </a:r>
              <a:r>
                <a:rPr lang="it-IT" sz="1350" b="1" i="1" dirty="0" err="1"/>
                <a:t>SELFIEmployment</a:t>
              </a:r>
              <a:r>
                <a:rPr lang="it-IT" sz="1350" dirty="0"/>
                <a:t> (primo ciclo del Fondo):</a:t>
              </a:r>
            </a:p>
            <a:p>
              <a:pPr algn="ctr" defTabSz="6000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50" b="1" dirty="0"/>
                <a:t>4.200</a:t>
              </a:r>
              <a:endParaRPr lang="it-IT" sz="1350" b="1" dirty="0"/>
            </a:p>
          </p:txBody>
        </p:sp>
      </p:grpSp>
      <p:graphicFrame>
        <p:nvGraphicFramePr>
          <p:cNvPr id="15" name="Diagramma 14"/>
          <p:cNvGraphicFramePr/>
          <p:nvPr>
            <p:extLst>
              <p:ext uri="{D42A27DB-BD31-4B8C-83A1-F6EECF244321}">
                <p14:modId xmlns:p14="http://schemas.microsoft.com/office/powerpoint/2010/main" val="2675388098"/>
              </p:ext>
            </p:extLst>
          </p:nvPr>
        </p:nvGraphicFramePr>
        <p:xfrm>
          <a:off x="364970" y="2180492"/>
          <a:ext cx="6739686" cy="3604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2" name="Group 3"/>
          <p:cNvGrpSpPr/>
          <p:nvPr/>
        </p:nvGrpSpPr>
        <p:grpSpPr>
          <a:xfrm>
            <a:off x="692944" y="3692788"/>
            <a:ext cx="571500" cy="514350"/>
            <a:chOff x="8153737" y="998760"/>
            <a:chExt cx="762000" cy="685800"/>
          </a:xfrm>
        </p:grpSpPr>
        <p:pic>
          <p:nvPicPr>
            <p:cNvPr id="23" name="Picture 2" descr="http://apps.econ.univpm.it/system/files/attachments/page/32200/emb_imgs/calendario2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53737" y="99876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Rectangle 5"/>
            <p:cNvSpPr/>
            <p:nvPr/>
          </p:nvSpPr>
          <p:spPr bwMode="auto">
            <a:xfrm rot="20990510">
              <a:off x="8263274" y="1260697"/>
              <a:ext cx="549275" cy="222250"/>
            </a:xfrm>
            <a:prstGeom prst="rect">
              <a:avLst/>
            </a:prstGeom>
            <a:gradFill flip="none" rotWithShape="1">
              <a:gsLst>
                <a:gs pos="1000">
                  <a:srgbClr val="646464">
                    <a:lumMod val="20000"/>
                    <a:lumOff val="80000"/>
                  </a:srgbClr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13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r>
                <a:rPr lang="it-IT" sz="750" b="1" kern="0" dirty="0" err="1">
                  <a:solidFill>
                    <a:srgbClr val="3D3A78"/>
                  </a:solidFill>
                  <a:latin typeface="+mj-lt"/>
                </a:rPr>
                <a:t>Nov</a:t>
              </a:r>
              <a:r>
                <a:rPr lang="it-IT" sz="750" b="1" kern="0" dirty="0">
                  <a:solidFill>
                    <a:srgbClr val="3D3A78"/>
                  </a:solidFill>
                  <a:latin typeface="+mj-lt"/>
                </a:rPr>
                <a:t> 2015</a:t>
              </a:r>
              <a:endParaRPr lang="it-IT" sz="750" b="1" kern="0" dirty="0">
                <a:solidFill>
                  <a:srgbClr val="3D3A78"/>
                </a:solidFill>
                <a:latin typeface="+mj-lt"/>
              </a:endParaRPr>
            </a:p>
          </p:txBody>
        </p:sp>
        <p:sp>
          <p:nvSpPr>
            <p:cNvPr id="25" name="Rectangle 6"/>
            <p:cNvSpPr/>
            <p:nvPr/>
          </p:nvSpPr>
          <p:spPr>
            <a:xfrm rot="21024220">
              <a:off x="8227103" y="1090126"/>
              <a:ext cx="532979" cy="1694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3"/>
          <p:cNvGrpSpPr/>
          <p:nvPr/>
        </p:nvGrpSpPr>
        <p:grpSpPr>
          <a:xfrm>
            <a:off x="3850481" y="3660807"/>
            <a:ext cx="571500" cy="514350"/>
            <a:chOff x="8153737" y="998760"/>
            <a:chExt cx="762000" cy="685800"/>
          </a:xfrm>
        </p:grpSpPr>
        <p:pic>
          <p:nvPicPr>
            <p:cNvPr id="27" name="Picture 2" descr="http://apps.econ.univpm.it/system/files/attachments/page/32200/emb_imgs/calendario2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53737" y="99876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Rectangle 5"/>
            <p:cNvSpPr/>
            <p:nvPr/>
          </p:nvSpPr>
          <p:spPr bwMode="auto">
            <a:xfrm rot="20990510">
              <a:off x="8263274" y="1260697"/>
              <a:ext cx="549275" cy="222250"/>
            </a:xfrm>
            <a:prstGeom prst="rect">
              <a:avLst/>
            </a:prstGeom>
            <a:gradFill flip="none" rotWithShape="1">
              <a:gsLst>
                <a:gs pos="1000">
                  <a:srgbClr val="646464">
                    <a:lumMod val="20000"/>
                    <a:lumOff val="80000"/>
                  </a:srgbClr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13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r>
                <a:rPr lang="it-IT" sz="750" b="1" kern="0" dirty="0" err="1">
                  <a:solidFill>
                    <a:srgbClr val="3D3A78"/>
                  </a:solidFill>
                  <a:latin typeface="+mj-lt"/>
                </a:rPr>
                <a:t>Gen</a:t>
              </a:r>
              <a:r>
                <a:rPr lang="it-IT" sz="750" b="1" kern="0" dirty="0">
                  <a:solidFill>
                    <a:srgbClr val="3D3A78"/>
                  </a:solidFill>
                  <a:latin typeface="+mj-lt"/>
                </a:rPr>
                <a:t> 2015</a:t>
              </a:r>
              <a:endParaRPr lang="it-IT" sz="750" b="1" kern="0" dirty="0">
                <a:solidFill>
                  <a:srgbClr val="3D3A78"/>
                </a:solidFill>
                <a:latin typeface="+mj-lt"/>
              </a:endParaRPr>
            </a:p>
          </p:txBody>
        </p:sp>
        <p:sp>
          <p:nvSpPr>
            <p:cNvPr id="29" name="Rectangle 6"/>
            <p:cNvSpPr/>
            <p:nvPr/>
          </p:nvSpPr>
          <p:spPr>
            <a:xfrm rot="21024220">
              <a:off x="8227103" y="1090126"/>
              <a:ext cx="532979" cy="1694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3"/>
          <p:cNvGrpSpPr/>
          <p:nvPr/>
        </p:nvGrpSpPr>
        <p:grpSpPr>
          <a:xfrm>
            <a:off x="5522119" y="3696526"/>
            <a:ext cx="571500" cy="514350"/>
            <a:chOff x="8153737" y="998760"/>
            <a:chExt cx="762000" cy="685800"/>
          </a:xfrm>
        </p:grpSpPr>
        <p:pic>
          <p:nvPicPr>
            <p:cNvPr id="31" name="Picture 2" descr="http://apps.econ.univpm.it/system/files/attachments/page/32200/emb_imgs/calendario2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153737" y="998760"/>
              <a:ext cx="762000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Rectangle 5"/>
            <p:cNvSpPr/>
            <p:nvPr/>
          </p:nvSpPr>
          <p:spPr bwMode="auto">
            <a:xfrm rot="20990510">
              <a:off x="8263274" y="1260697"/>
              <a:ext cx="549275" cy="222250"/>
            </a:xfrm>
            <a:prstGeom prst="rect">
              <a:avLst/>
            </a:prstGeom>
            <a:gradFill flip="none" rotWithShape="1">
              <a:gsLst>
                <a:gs pos="1000">
                  <a:srgbClr val="646464">
                    <a:lumMod val="20000"/>
                    <a:lumOff val="80000"/>
                  </a:srgbClr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13200000" scaled="0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r>
                <a:rPr lang="it-IT" sz="750" b="1" kern="0" dirty="0">
                  <a:solidFill>
                    <a:srgbClr val="3D3A78"/>
                  </a:solidFill>
                  <a:latin typeface="+mj-lt"/>
                </a:rPr>
                <a:t>Mar 2015</a:t>
              </a:r>
              <a:endParaRPr lang="it-IT" sz="750" b="1" kern="0" dirty="0">
                <a:solidFill>
                  <a:srgbClr val="3D3A78"/>
                </a:solidFill>
                <a:latin typeface="+mj-lt"/>
              </a:endParaRPr>
            </a:p>
          </p:txBody>
        </p:sp>
        <p:sp>
          <p:nvSpPr>
            <p:cNvPr id="33" name="Rectangle 6"/>
            <p:cNvSpPr/>
            <p:nvPr/>
          </p:nvSpPr>
          <p:spPr>
            <a:xfrm rot="21024220">
              <a:off x="8227103" y="1090126"/>
              <a:ext cx="532979" cy="1694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it-IT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CasellaDiTesto 16"/>
          <p:cNvSpPr txBox="1"/>
          <p:nvPr/>
        </p:nvSpPr>
        <p:spPr>
          <a:xfrm>
            <a:off x="1483838" y="3693164"/>
            <a:ext cx="244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it-IT" sz="900" dirty="0"/>
              <a:t>Prosecuzione azioni di accompagnamento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it-IT" sz="900" dirty="0"/>
              <a:t>Campagna di comunicazione e sensibilizzazione per </a:t>
            </a:r>
            <a:r>
              <a:rPr lang="it-IT" sz="900" i="1" dirty="0" err="1"/>
              <a:t>SELFIEmployment</a:t>
            </a:r>
            <a:endParaRPr lang="it-IT" sz="900" i="1" dirty="0"/>
          </a:p>
        </p:txBody>
      </p:sp>
      <p:sp>
        <p:nvSpPr>
          <p:cNvPr id="21" name="Titolo 1"/>
          <p:cNvSpPr>
            <a:spLocks noGrp="1"/>
          </p:cNvSpPr>
          <p:nvPr>
            <p:ph type="title"/>
          </p:nvPr>
        </p:nvSpPr>
        <p:spPr>
          <a:xfrm>
            <a:off x="437606" y="1345851"/>
            <a:ext cx="6563807" cy="533400"/>
          </a:xfrm>
        </p:spPr>
        <p:txBody>
          <a:bodyPr>
            <a:noAutofit/>
          </a:bodyPr>
          <a:lstStyle/>
          <a:p>
            <a:r>
              <a:rPr lang="it-IT" sz="2200" spc="-60" dirty="0" smtClean="0"/>
              <a:t>Tempistiche e obiettivi</a:t>
            </a:r>
            <a:endParaRPr lang="it-IT" sz="2200" spc="-60" dirty="0"/>
          </a:p>
        </p:txBody>
      </p:sp>
    </p:spTree>
    <p:extLst>
      <p:ext uri="{BB962C8B-B14F-4D97-AF65-F5344CB8AC3E}">
        <p14:creationId xmlns:p14="http://schemas.microsoft.com/office/powerpoint/2010/main" val="1208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508001" y="1718487"/>
            <a:ext cx="6447501" cy="4056752"/>
          </a:xfrm>
        </p:spPr>
        <p:txBody>
          <a:bodyPr>
            <a:normAutofit/>
          </a:bodyPr>
          <a:lstStyle/>
          <a:p>
            <a:pPr algn="ctr"/>
            <a:r>
              <a:rPr lang="it-IT" sz="2025" dirty="0"/>
              <a:t/>
            </a:r>
            <a:br>
              <a:rPr lang="it-IT" sz="2025" dirty="0"/>
            </a:br>
            <a:r>
              <a:rPr lang="it-IT" sz="2025" dirty="0"/>
              <a:t/>
            </a:r>
            <a:br>
              <a:rPr lang="it-IT" sz="2025" dirty="0"/>
            </a:br>
            <a:r>
              <a:rPr lang="it-IT" sz="2025" dirty="0"/>
              <a:t/>
            </a:r>
            <a:br>
              <a:rPr lang="it-IT" sz="2025" dirty="0"/>
            </a:br>
            <a:r>
              <a:rPr lang="it-IT" sz="2100" b="1" i="1" dirty="0"/>
              <a:t>GRAZIE </a:t>
            </a:r>
            <a:br>
              <a:rPr lang="it-IT" sz="2100" b="1" i="1" dirty="0"/>
            </a:br>
            <a:r>
              <a:rPr lang="it-IT" sz="2100" b="1" i="1" dirty="0"/>
              <a:t>PER L’ATTENZIONE</a:t>
            </a:r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it-IT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it-IT" sz="1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135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025" dirty="0">
                <a:solidFill>
                  <a:srgbClr val="0070C0"/>
                </a:solidFill>
              </a:rPr>
              <a:t/>
            </a:r>
            <a:br>
              <a:rPr lang="it-IT" sz="2025" dirty="0">
                <a:solidFill>
                  <a:srgbClr val="0070C0"/>
                </a:solidFill>
              </a:rPr>
            </a:br>
            <a:endParaRPr lang="it-IT" sz="13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74D2BA080CCE4583E1D24EC1F050F4" ma:contentTypeVersion="2" ma:contentTypeDescription="Creare un nuovo documento." ma:contentTypeScope="" ma:versionID="f7090dbe1527c207638ff2f56cb22b6f">
  <xsd:schema xmlns:xsd="http://www.w3.org/2001/XMLSchema" xmlns:xs="http://www.w3.org/2001/XMLSchema" xmlns:p="http://schemas.microsoft.com/office/2006/metadata/properties" xmlns:ns1="http://schemas.microsoft.com/sharepoint/v3" xmlns:ns2="dc57a852-d38d-4f1d-ba91-05d5d8d5f87b" targetNamespace="http://schemas.microsoft.com/office/2006/metadata/properties" ma:root="true" ma:fieldsID="4268ef6e1f318b0dc5005f3176d7193f" ns1:_="" ns2:_="">
    <xsd:import namespace="http://schemas.microsoft.com/sharepoint/v3"/>
    <xsd:import namespace="dc57a852-d38d-4f1d-ba91-05d5d8d5f8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scrizioneStat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Data inizio pianificazione è una colonna del sito creata dalla funzionalità Pianificazione e usata per specificare la data e l'ora in cui la pagina apparirà per la prima volta ai visitatori del sito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Data fine pianificazione è una colonna del sito creata dalla funzionalità Pubblicazione e usata per specificare la data e l'ora in cui la pagina non apparirà più ai visitatori del sit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57a852-d38d-4f1d-ba91-05d5d8d5f87b" elementFormDefault="qualified">
    <xsd:import namespace="http://schemas.microsoft.com/office/2006/documentManagement/types"/>
    <xsd:import namespace="http://schemas.microsoft.com/office/infopath/2007/PartnerControls"/>
    <xsd:element name="DescrizioneStatic" ma:index="10" nillable="true" ma:displayName="Descrizione" ma:internalName="Descrizion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zioneStatic xmlns="dc57a852-d38d-4f1d-ba91-05d5d8d5f87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694D1DB-2B5A-41E5-9E5D-EB065F932016}"/>
</file>

<file path=customXml/itemProps2.xml><?xml version="1.0" encoding="utf-8"?>
<ds:datastoreItem xmlns:ds="http://schemas.openxmlformats.org/officeDocument/2006/customXml" ds:itemID="{A0A15396-9B58-4CEF-8906-375D66092C00}"/>
</file>

<file path=customXml/itemProps3.xml><?xml version="1.0" encoding="utf-8"?>
<ds:datastoreItem xmlns:ds="http://schemas.openxmlformats.org/officeDocument/2006/customXml" ds:itemID="{53D100E7-773F-468F-8AA3-B7AEA6CA5736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651</TotalTime>
  <Words>492</Words>
  <Application>Microsoft Office PowerPoint</Application>
  <PresentationFormat>Presentazione su schermo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Verdana</vt:lpstr>
      <vt:lpstr>Wingdings 3</vt:lpstr>
      <vt:lpstr>Sfaccettatura</vt:lpstr>
      <vt:lpstr>Supporto all’autoimpiego e all’autoimprenditorialità in Garanzia Giovani </vt:lpstr>
      <vt:lpstr>Autoimpiego e autoimprenditorialità in Garanzia Giovani</vt:lpstr>
      <vt:lpstr>SELFIEmployment per il supporto allo start-up</vt:lpstr>
      <vt:lpstr>SELFIEmployment: le risorse in campo</vt:lpstr>
      <vt:lpstr>Target di destinatari</vt:lpstr>
      <vt:lpstr>Tempistiche e obiettivi</vt:lpstr>
      <vt:lpstr>   GRAZIE  PER L’ATTENZIONE    </vt:lpstr>
    </vt:vector>
  </TitlesOfParts>
  <Company>Ministero del Lavoro e delle Politiche Sociali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AUDIT «ESITO»   Programma Operativo Nazionale “Iniziativa Occupazione Giovani”  Riunione del Comitato Politiche Attive, Servizi per l’Impiego e Garanzia Giovani   SALA GUIDO ROSSA VIA FORNOVO, 8   Roma, 13 Ottobre 2015</dc:title>
  <dc:creator>Florio Luca</dc:creator>
  <cp:lastModifiedBy>Saba Eugenio</cp:lastModifiedBy>
  <cp:revision>91</cp:revision>
  <cp:lastPrinted>2015-10-09T16:01:05Z</cp:lastPrinted>
  <dcterms:created xsi:type="dcterms:W3CDTF">2015-10-09T09:18:38Z</dcterms:created>
  <dcterms:modified xsi:type="dcterms:W3CDTF">2015-11-18T09:46:30Z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0x010100CC74D2BA080CCE4583E1D24EC1F050F4</vt:lpwstr>
  </property>
</Properties>
</file>